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0" r:id="rId7"/>
    <p:sldId id="261" r:id="rId8"/>
    <p:sldId id="262" r:id="rId9"/>
    <p:sldId id="264" r:id="rId10"/>
    <p:sldId id="265" r:id="rId11"/>
    <p:sldId id="266" r:id="rId12"/>
    <p:sldId id="267" r:id="rId13"/>
    <p:sldId id="268" r:id="rId14"/>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6633"/>
    <a:srgbClr val="CC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20"/>
    <p:restoredTop sz="94660"/>
  </p:normalViewPr>
  <p:slideViewPr>
    <p:cSldViewPr>
      <p:cViewPr>
        <p:scale>
          <a:sx n="91" d="100"/>
          <a:sy n="91" d="100"/>
        </p:scale>
        <p:origin x="-552" y="3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pic>
        <p:nvPicPr>
          <p:cNvPr id="4" name="Imagem 8"/>
          <p:cNvPicPr>
            <a:picLocks noChangeAspect="1"/>
          </p:cNvPicPr>
          <p:nvPr/>
        </p:nvPicPr>
        <p:blipFill>
          <a:blip r:embed="rId2"/>
          <a:srcRect/>
          <a:stretch>
            <a:fillRect/>
          </a:stretch>
        </p:blipFill>
        <p:spPr bwMode="auto">
          <a:xfrm>
            <a:off x="201613" y="133350"/>
            <a:ext cx="8696325" cy="1238250"/>
          </a:xfrm>
          <a:prstGeom prst="rect">
            <a:avLst/>
          </a:prstGeom>
          <a:noFill/>
          <a:ln w="9525">
            <a:noFill/>
            <a:miter lim="800000"/>
            <a:headEnd/>
            <a:tailEnd/>
          </a:ln>
        </p:spPr>
      </p:pic>
      <p:sp>
        <p:nvSpPr>
          <p:cNvPr id="3075" name="Rectangle 3"/>
          <p:cNvSpPr>
            <a:spLocks noGrp="1" noChangeArrowheads="1"/>
          </p:cNvSpPr>
          <p:nvPr>
            <p:ph type="ctrTitle"/>
          </p:nvPr>
        </p:nvSpPr>
        <p:spPr>
          <a:xfrm>
            <a:off x="685800" y="2130425"/>
            <a:ext cx="7772400" cy="1470025"/>
          </a:xfrm>
        </p:spPr>
        <p:txBody>
          <a:bodyPr/>
          <a:lstStyle>
            <a:lvl1pPr>
              <a:defRPr/>
            </a:lvl1pPr>
          </a:lstStyle>
          <a:p>
            <a:pPr lvl="0"/>
            <a:r>
              <a:rPr lang="pt-BR" noProof="0" smtClean="0"/>
              <a:t>Clique para editar o estilo do título mestre</a:t>
            </a:r>
          </a:p>
        </p:txBody>
      </p:sp>
      <p:sp>
        <p:nvSpPr>
          <p:cNvPr id="3076"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pt-BR" noProof="0" smtClean="0"/>
              <a:t>Clique para editar o estilo do subtítulo mestre</a:t>
            </a:r>
          </a:p>
        </p:txBody>
      </p:sp>
      <p:sp>
        <p:nvSpPr>
          <p:cNvPr id="5" name="Rectangle 5"/>
          <p:cNvSpPr>
            <a:spLocks noGrp="1" noChangeArrowheads="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pt-BR" dirty="0"/>
          </a:p>
        </p:txBody>
      </p:sp>
      <p:sp>
        <p:nvSpPr>
          <p:cNvPr id="6" name="Rectangle 6"/>
          <p:cNvSpPr>
            <a:spLocks noGrp="1" noChangeArrowheads="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pt-BR" dirty="0"/>
          </a:p>
        </p:txBody>
      </p:sp>
      <p:sp>
        <p:nvSpPr>
          <p:cNvPr id="7" name="Rectangle 7"/>
          <p:cNvSpPr>
            <a:spLocks noGrp="1" noChangeArrowheads="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9DCBB7E3-7993-4D8C-9502-35825C5C9BFD}" type="slidenum">
              <a:rPr lang="pt-BR"/>
              <a:pPr>
                <a:defRPr/>
              </a:pPr>
              <a:t>‹nº›</a:t>
            </a:fld>
            <a:endParaRPr lang="pt-B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pt-B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pt-BR" dirty="0"/>
          </a:p>
        </p:txBody>
      </p:sp>
      <p:sp>
        <p:nvSpPr>
          <p:cNvPr id="6" name="Rectangle 6"/>
          <p:cNvSpPr>
            <a:spLocks noGrp="1" noChangeArrowheads="1"/>
          </p:cNvSpPr>
          <p:nvPr>
            <p:ph type="sldNum" sz="quarter" idx="12"/>
          </p:nvPr>
        </p:nvSpPr>
        <p:spPr>
          <a:ln/>
        </p:spPr>
        <p:txBody>
          <a:bodyPr/>
          <a:lstStyle>
            <a:lvl1pPr>
              <a:defRPr/>
            </a:lvl1pPr>
          </a:lstStyle>
          <a:p>
            <a:pPr>
              <a:defRPr/>
            </a:pPr>
            <a:fld id="{8C79B74B-D14C-431E-AFCA-C03EF1EE64E7}" type="slidenum">
              <a:rPr lang="pt-BR"/>
              <a:pPr>
                <a:defRPr/>
              </a:pPr>
              <a:t>‹nº›</a:t>
            </a:fld>
            <a:endParaRPr lang="pt-B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549275"/>
            <a:ext cx="2057400" cy="5576888"/>
          </a:xfrm>
        </p:spPr>
        <p:txBody>
          <a:bodyPr vert="eaVer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a:xfrm>
            <a:off x="457200" y="549275"/>
            <a:ext cx="6019800" cy="5576888"/>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pt-B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pt-BR" dirty="0"/>
          </a:p>
        </p:txBody>
      </p:sp>
      <p:sp>
        <p:nvSpPr>
          <p:cNvPr id="6" name="Rectangle 6"/>
          <p:cNvSpPr>
            <a:spLocks noGrp="1" noChangeArrowheads="1"/>
          </p:cNvSpPr>
          <p:nvPr>
            <p:ph type="sldNum" sz="quarter" idx="12"/>
          </p:nvPr>
        </p:nvSpPr>
        <p:spPr>
          <a:ln/>
        </p:spPr>
        <p:txBody>
          <a:bodyPr/>
          <a:lstStyle>
            <a:lvl1pPr>
              <a:defRPr/>
            </a:lvl1pPr>
          </a:lstStyle>
          <a:p>
            <a:pPr>
              <a:defRPr/>
            </a:pPr>
            <a:fld id="{3A652A4A-8485-45F1-9FE8-1E0972016130}" type="slidenum">
              <a:rPr lang="pt-BR"/>
              <a:pPr>
                <a:defRPr/>
              </a:pPr>
              <a:t>‹nº›</a:t>
            </a:fld>
            <a:endParaRPr lang="pt-B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pt-B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pt-BR" dirty="0"/>
          </a:p>
        </p:txBody>
      </p:sp>
      <p:sp>
        <p:nvSpPr>
          <p:cNvPr id="6" name="Rectangle 6"/>
          <p:cNvSpPr>
            <a:spLocks noGrp="1" noChangeArrowheads="1"/>
          </p:cNvSpPr>
          <p:nvPr>
            <p:ph type="sldNum" sz="quarter" idx="12"/>
          </p:nvPr>
        </p:nvSpPr>
        <p:spPr>
          <a:ln/>
        </p:spPr>
        <p:txBody>
          <a:bodyPr/>
          <a:lstStyle>
            <a:lvl1pPr>
              <a:defRPr/>
            </a:lvl1pPr>
          </a:lstStyle>
          <a:p>
            <a:pPr>
              <a:defRPr/>
            </a:pPr>
            <a:fld id="{E0894C94-7227-4A3E-B0D2-BD9FA48B9DB9}" type="slidenum">
              <a:rPr lang="pt-BR"/>
              <a:pPr>
                <a:defRPr/>
              </a:pPr>
              <a:t>‹nº›</a:t>
            </a:fld>
            <a:endParaRPr lang="pt-B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en-US"/>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pt-B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pt-BR" dirty="0"/>
          </a:p>
        </p:txBody>
      </p:sp>
      <p:sp>
        <p:nvSpPr>
          <p:cNvPr id="6" name="Rectangle 6"/>
          <p:cNvSpPr>
            <a:spLocks noGrp="1" noChangeArrowheads="1"/>
          </p:cNvSpPr>
          <p:nvPr>
            <p:ph type="sldNum" sz="quarter" idx="12"/>
          </p:nvPr>
        </p:nvSpPr>
        <p:spPr>
          <a:ln/>
        </p:spPr>
        <p:txBody>
          <a:bodyPr/>
          <a:lstStyle>
            <a:lvl1pPr>
              <a:defRPr/>
            </a:lvl1pPr>
          </a:lstStyle>
          <a:p>
            <a:pPr>
              <a:defRPr/>
            </a:pPr>
            <a:fld id="{14C342E9-A1C6-4EE9-BDCD-E84490C11162}" type="slidenum">
              <a:rPr lang="pt-BR"/>
              <a:pPr>
                <a:defRPr/>
              </a:pPr>
              <a:t>‹nº›</a:t>
            </a:fld>
            <a:endParaRPr lang="pt-B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Conteúdo 2"/>
          <p:cNvSpPr>
            <a:spLocks noGrp="1"/>
          </p:cNvSpPr>
          <p:nvPr>
            <p:ph sz="half" idx="1"/>
          </p:nvPr>
        </p:nvSpPr>
        <p:spPr>
          <a:xfrm>
            <a:off x="457200" y="1844675"/>
            <a:ext cx="4038600" cy="4281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half" idx="2"/>
          </p:nvPr>
        </p:nvSpPr>
        <p:spPr>
          <a:xfrm>
            <a:off x="4648200" y="1844675"/>
            <a:ext cx="4038600" cy="4281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pt-B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pt-BR" dirty="0"/>
          </a:p>
        </p:txBody>
      </p:sp>
      <p:sp>
        <p:nvSpPr>
          <p:cNvPr id="7" name="Rectangle 6"/>
          <p:cNvSpPr>
            <a:spLocks noGrp="1" noChangeArrowheads="1"/>
          </p:cNvSpPr>
          <p:nvPr>
            <p:ph type="sldNum" sz="quarter" idx="12"/>
          </p:nvPr>
        </p:nvSpPr>
        <p:spPr>
          <a:ln/>
        </p:spPr>
        <p:txBody>
          <a:bodyPr/>
          <a:lstStyle>
            <a:lvl1pPr>
              <a:defRPr/>
            </a:lvl1pPr>
          </a:lstStyle>
          <a:p>
            <a:pPr>
              <a:defRPr/>
            </a:pPr>
            <a:fld id="{0F643896-7DF7-4C6D-92CA-D76082D50C43}" type="slidenum">
              <a:rPr lang="pt-BR"/>
              <a:pPr>
                <a:defRPr/>
              </a:pPr>
              <a:t>‹nº›</a:t>
            </a:fld>
            <a:endParaRPr lang="pt-B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en-US"/>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pt-BR" dirty="0"/>
          </a:p>
        </p:txBody>
      </p:sp>
      <p:sp>
        <p:nvSpPr>
          <p:cNvPr id="8" name="Rectangle 5"/>
          <p:cNvSpPr>
            <a:spLocks noGrp="1" noChangeArrowheads="1"/>
          </p:cNvSpPr>
          <p:nvPr>
            <p:ph type="ftr" sz="quarter" idx="11"/>
          </p:nvPr>
        </p:nvSpPr>
        <p:spPr>
          <a:ln/>
        </p:spPr>
        <p:txBody>
          <a:bodyPr/>
          <a:lstStyle>
            <a:lvl1pPr>
              <a:defRPr/>
            </a:lvl1pPr>
          </a:lstStyle>
          <a:p>
            <a:pPr>
              <a:defRPr/>
            </a:pPr>
            <a:endParaRPr lang="pt-BR" dirty="0"/>
          </a:p>
        </p:txBody>
      </p:sp>
      <p:sp>
        <p:nvSpPr>
          <p:cNvPr id="9" name="Rectangle 6"/>
          <p:cNvSpPr>
            <a:spLocks noGrp="1" noChangeArrowheads="1"/>
          </p:cNvSpPr>
          <p:nvPr>
            <p:ph type="sldNum" sz="quarter" idx="12"/>
          </p:nvPr>
        </p:nvSpPr>
        <p:spPr>
          <a:ln/>
        </p:spPr>
        <p:txBody>
          <a:bodyPr/>
          <a:lstStyle>
            <a:lvl1pPr>
              <a:defRPr/>
            </a:lvl1pPr>
          </a:lstStyle>
          <a:p>
            <a:pPr>
              <a:defRPr/>
            </a:pPr>
            <a:fld id="{E2A6C1A5-2BD9-4B79-AF39-2CB8F55B2B47}" type="slidenum">
              <a:rPr lang="pt-BR"/>
              <a:pPr>
                <a:defRPr/>
              </a:pPr>
              <a:t>‹nº›</a:t>
            </a:fld>
            <a:endParaRPr lang="pt-B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pt-BR" dirty="0"/>
          </a:p>
        </p:txBody>
      </p:sp>
      <p:sp>
        <p:nvSpPr>
          <p:cNvPr id="4" name="Rectangle 5"/>
          <p:cNvSpPr>
            <a:spLocks noGrp="1" noChangeArrowheads="1"/>
          </p:cNvSpPr>
          <p:nvPr>
            <p:ph type="ftr" sz="quarter" idx="11"/>
          </p:nvPr>
        </p:nvSpPr>
        <p:spPr>
          <a:ln/>
        </p:spPr>
        <p:txBody>
          <a:bodyPr/>
          <a:lstStyle>
            <a:lvl1pPr>
              <a:defRPr/>
            </a:lvl1pPr>
          </a:lstStyle>
          <a:p>
            <a:pPr>
              <a:defRPr/>
            </a:pPr>
            <a:endParaRPr lang="pt-BR" dirty="0"/>
          </a:p>
        </p:txBody>
      </p:sp>
      <p:sp>
        <p:nvSpPr>
          <p:cNvPr id="5" name="Rectangle 6"/>
          <p:cNvSpPr>
            <a:spLocks noGrp="1" noChangeArrowheads="1"/>
          </p:cNvSpPr>
          <p:nvPr>
            <p:ph type="sldNum" sz="quarter" idx="12"/>
          </p:nvPr>
        </p:nvSpPr>
        <p:spPr>
          <a:ln/>
        </p:spPr>
        <p:txBody>
          <a:bodyPr/>
          <a:lstStyle>
            <a:lvl1pPr>
              <a:defRPr/>
            </a:lvl1pPr>
          </a:lstStyle>
          <a:p>
            <a:pPr>
              <a:defRPr/>
            </a:pPr>
            <a:fld id="{288F574B-50EA-4741-8E38-D7C9649F0A2A}" type="slidenum">
              <a:rPr lang="pt-BR"/>
              <a:pPr>
                <a:defRPr/>
              </a:pPr>
              <a:t>‹nº›</a:t>
            </a:fld>
            <a:endParaRPr lang="pt-B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BR" dirty="0"/>
          </a:p>
        </p:txBody>
      </p:sp>
      <p:sp>
        <p:nvSpPr>
          <p:cNvPr id="3" name="Rectangle 5"/>
          <p:cNvSpPr>
            <a:spLocks noGrp="1" noChangeArrowheads="1"/>
          </p:cNvSpPr>
          <p:nvPr>
            <p:ph type="ftr" sz="quarter" idx="11"/>
          </p:nvPr>
        </p:nvSpPr>
        <p:spPr>
          <a:ln/>
        </p:spPr>
        <p:txBody>
          <a:bodyPr/>
          <a:lstStyle>
            <a:lvl1pPr>
              <a:defRPr/>
            </a:lvl1pPr>
          </a:lstStyle>
          <a:p>
            <a:pPr>
              <a:defRPr/>
            </a:pPr>
            <a:endParaRPr lang="pt-BR" dirty="0"/>
          </a:p>
        </p:txBody>
      </p:sp>
      <p:sp>
        <p:nvSpPr>
          <p:cNvPr id="4" name="Rectangle 6"/>
          <p:cNvSpPr>
            <a:spLocks noGrp="1" noChangeArrowheads="1"/>
          </p:cNvSpPr>
          <p:nvPr>
            <p:ph type="sldNum" sz="quarter" idx="12"/>
          </p:nvPr>
        </p:nvSpPr>
        <p:spPr>
          <a:ln/>
        </p:spPr>
        <p:txBody>
          <a:bodyPr/>
          <a:lstStyle>
            <a:lvl1pPr>
              <a:defRPr/>
            </a:lvl1pPr>
          </a:lstStyle>
          <a:p>
            <a:pPr>
              <a:defRPr/>
            </a:pPr>
            <a:fld id="{EC3B6B00-453F-4DEA-9D30-D896F4997F6D}" type="slidenum">
              <a:rPr lang="pt-BR"/>
              <a:pPr>
                <a:defRPr/>
              </a:pPr>
              <a:t>‹nº›</a:t>
            </a:fld>
            <a:endParaRPr lang="pt-B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en-US"/>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pt-BR" dirty="0"/>
          </a:p>
        </p:txBody>
      </p:sp>
      <p:sp>
        <p:nvSpPr>
          <p:cNvPr id="7" name="Rectangle 6"/>
          <p:cNvSpPr>
            <a:spLocks noGrp="1" noChangeArrowheads="1"/>
          </p:cNvSpPr>
          <p:nvPr>
            <p:ph type="sldNum" sz="quarter" idx="12"/>
          </p:nvPr>
        </p:nvSpPr>
        <p:spPr>
          <a:ln/>
        </p:spPr>
        <p:txBody>
          <a:bodyPr/>
          <a:lstStyle>
            <a:lvl1pPr>
              <a:defRPr/>
            </a:lvl1pPr>
          </a:lstStyle>
          <a:p>
            <a:pPr>
              <a:defRPr/>
            </a:pPr>
            <a:fld id="{81290627-3A95-4C7C-8A66-7BD71618CDD5}" type="slidenum">
              <a:rPr lang="pt-BR"/>
              <a:pPr>
                <a:defRPr/>
              </a:pPr>
              <a:t>‹nº›</a:t>
            </a:fld>
            <a:endParaRPr lang="pt-B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en-US"/>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t-BR" noProof="0" dirty="0" smtClean="0"/>
              <a:t>Clique no ícone para adicionar uma imagem</a:t>
            </a:r>
            <a:endParaRPr lang="en-US" noProof="0" dirty="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pt-BR" dirty="0"/>
          </a:p>
        </p:txBody>
      </p:sp>
      <p:sp>
        <p:nvSpPr>
          <p:cNvPr id="7" name="Rectangle 6"/>
          <p:cNvSpPr>
            <a:spLocks noGrp="1" noChangeArrowheads="1"/>
          </p:cNvSpPr>
          <p:nvPr>
            <p:ph type="sldNum" sz="quarter" idx="12"/>
          </p:nvPr>
        </p:nvSpPr>
        <p:spPr>
          <a:ln/>
        </p:spPr>
        <p:txBody>
          <a:bodyPr/>
          <a:lstStyle>
            <a:lvl1pPr>
              <a:defRPr/>
            </a:lvl1pPr>
          </a:lstStyle>
          <a:p>
            <a:pPr>
              <a:defRPr/>
            </a:pPr>
            <a:fld id="{F952D945-42A0-4E51-8262-09D1BF5A0D10}" type="slidenum">
              <a:rPr lang="pt-BR"/>
              <a:pPr>
                <a:defRPr/>
              </a:pPr>
              <a:t>‹nº›</a:t>
            </a:fld>
            <a:endParaRPr lang="pt-B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187450" y="549275"/>
            <a:ext cx="6840538" cy="10080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endParaRPr lang="en-US" smtClean="0"/>
          </a:p>
        </p:txBody>
      </p:sp>
      <p:sp>
        <p:nvSpPr>
          <p:cNvPr id="1027" name="Rectangle 3"/>
          <p:cNvSpPr>
            <a:spLocks noGrp="1" noChangeArrowheads="1"/>
          </p:cNvSpPr>
          <p:nvPr>
            <p:ph type="body" idx="1"/>
          </p:nvPr>
        </p:nvSpPr>
        <p:spPr bwMode="auto">
          <a:xfrm>
            <a:off x="457200" y="1844675"/>
            <a:ext cx="8229600" cy="428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pt-BR"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pt-BR"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342EDC4B-4B6B-4E1A-8FFC-D9CACE5F3268}" type="slidenum">
              <a:rPr lang="pt-BR"/>
              <a:pPr>
                <a:defRPr/>
              </a:pPr>
              <a:t>‹nº›</a:t>
            </a:fld>
            <a:endParaRPr lang="pt-BR" dirty="0"/>
          </a:p>
        </p:txBody>
      </p:sp>
      <p:pic>
        <p:nvPicPr>
          <p:cNvPr id="1031" name="Imagem 7"/>
          <p:cNvPicPr>
            <a:picLocks noChangeAspect="1"/>
          </p:cNvPicPr>
          <p:nvPr/>
        </p:nvPicPr>
        <p:blipFill>
          <a:blip r:embed="rId13"/>
          <a:srcRect/>
          <a:stretch>
            <a:fillRect/>
          </a:stretch>
        </p:blipFill>
        <p:spPr bwMode="auto">
          <a:xfrm>
            <a:off x="201613" y="133350"/>
            <a:ext cx="8696325" cy="12382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xfrm>
            <a:off x="611560" y="1556792"/>
            <a:ext cx="7992888" cy="4608512"/>
          </a:xfrm>
        </p:spPr>
        <p:txBody>
          <a:bodyPr/>
          <a:lstStyle/>
          <a:p>
            <a:pPr>
              <a:defRPr/>
            </a:pPr>
            <a:endParaRPr lang="pt-BR" sz="2000" b="1" i="1" dirty="0" smtClean="0"/>
          </a:p>
          <a:p>
            <a:pPr>
              <a:defRPr/>
            </a:pPr>
            <a:r>
              <a:rPr lang="pt-BR" sz="4400" b="1" i="1" dirty="0" smtClean="0"/>
              <a:t>A PRODUÇÃO MINERAL DE PERNAMBUCO</a:t>
            </a:r>
          </a:p>
          <a:p>
            <a:pPr>
              <a:defRPr/>
            </a:pPr>
            <a:endParaRPr lang="pt-BR" sz="2400" b="1" i="1" dirty="0"/>
          </a:p>
          <a:p>
            <a:pPr>
              <a:defRPr/>
            </a:pPr>
            <a:r>
              <a:rPr lang="pt-BR" sz="2400" dirty="0"/>
              <a:t>Antônio Christino P. de Lyra Sobrinho – AGP</a:t>
            </a:r>
          </a:p>
          <a:p>
            <a:pPr>
              <a:defRPr/>
            </a:pPr>
            <a:r>
              <a:rPr lang="pt-BR" sz="2400" dirty="0"/>
              <a:t>José Amaro </a:t>
            </a:r>
            <a:r>
              <a:rPr lang="pt-BR" sz="2400" dirty="0" smtClean="0"/>
              <a:t>Sereno </a:t>
            </a:r>
            <a:r>
              <a:rPr lang="pt-BR" sz="2400" dirty="0"/>
              <a:t>Filho – </a:t>
            </a:r>
            <a:r>
              <a:rPr lang="pt-BR" sz="2400" dirty="0" smtClean="0"/>
              <a:t>ANBEM</a:t>
            </a:r>
          </a:p>
          <a:p>
            <a:pPr>
              <a:defRPr/>
            </a:pPr>
            <a:endParaRPr lang="pt-BR" sz="2400" dirty="0" smtClean="0"/>
          </a:p>
          <a:p>
            <a:pPr>
              <a:defRPr/>
            </a:pPr>
            <a:r>
              <a:rPr lang="pt-BR" sz="2400" b="1" dirty="0"/>
              <a:t>Novas </a:t>
            </a:r>
            <a:r>
              <a:rPr lang="pt-BR" sz="2400" b="1" dirty="0" smtClean="0"/>
              <a:t>Ambientais/CPRH</a:t>
            </a:r>
            <a:r>
              <a:rPr lang="pt-BR" sz="2400" b="1" dirty="0"/>
              <a:t> </a:t>
            </a:r>
            <a:r>
              <a:rPr lang="pt-BR" sz="2400" b="1" dirty="0" smtClean="0"/>
              <a:t>- Recife, 12 de abril de 2013</a:t>
            </a:r>
            <a:endParaRPr lang="pt-BR" sz="2400" dirty="0"/>
          </a:p>
          <a:p>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23528" y="1628800"/>
            <a:ext cx="8568952" cy="4801314"/>
          </a:xfrm>
          <a:prstGeom prst="rect">
            <a:avLst/>
          </a:prstGeom>
        </p:spPr>
        <p:txBody>
          <a:bodyPr wrap="square">
            <a:spAutoFit/>
          </a:bodyPr>
          <a:lstStyle/>
          <a:p>
            <a:pPr algn="ctr"/>
            <a:r>
              <a:rPr lang="pt-BR" b="1" u="sng" dirty="0"/>
              <a:t>SUPERINTENDÊNCIA DO DNPM-PE</a:t>
            </a:r>
          </a:p>
          <a:p>
            <a:pPr lvl="0" algn="ctr"/>
            <a:endParaRPr lang="pt-BR" dirty="0"/>
          </a:p>
          <a:p>
            <a:pPr lvl="0" algn="ctr"/>
            <a:r>
              <a:rPr lang="pt-BR" dirty="0" smtClean="0"/>
              <a:t>COBRE: processos em tramitação </a:t>
            </a:r>
            <a:r>
              <a:rPr lang="pt-BR" sz="1200" dirty="0"/>
              <a:t>(Fev/2013)</a:t>
            </a:r>
            <a:r>
              <a:rPr lang="pt-BR" dirty="0" smtClean="0"/>
              <a:t> = 141</a:t>
            </a:r>
          </a:p>
          <a:p>
            <a:pPr lvl="0" algn="ctr"/>
            <a:endParaRPr lang="pt-BR" dirty="0"/>
          </a:p>
          <a:p>
            <a:pPr lvl="0" algn="ctr"/>
            <a:endParaRPr lang="pt-BR" dirty="0" smtClean="0"/>
          </a:p>
          <a:p>
            <a:pPr lvl="0" algn="ctr"/>
            <a:endParaRPr lang="pt-BR" dirty="0"/>
          </a:p>
          <a:p>
            <a:pPr lvl="0" algn="ctr"/>
            <a:endParaRPr lang="pt-BR" dirty="0" smtClean="0"/>
          </a:p>
          <a:p>
            <a:pPr lvl="0" algn="ctr"/>
            <a:endParaRPr lang="pt-BR" dirty="0"/>
          </a:p>
          <a:p>
            <a:pPr lvl="0" algn="ctr"/>
            <a:endParaRPr lang="pt-BR" dirty="0" smtClean="0"/>
          </a:p>
          <a:p>
            <a:pPr lvl="0" algn="ctr"/>
            <a:endParaRPr lang="pt-BR" dirty="0"/>
          </a:p>
          <a:p>
            <a:pPr lvl="0" algn="ctr"/>
            <a:endParaRPr lang="pt-BR" dirty="0" smtClean="0"/>
          </a:p>
          <a:p>
            <a:pPr lvl="0" algn="ctr"/>
            <a:endParaRPr lang="pt-BR" dirty="0"/>
          </a:p>
          <a:p>
            <a:pPr lvl="0" algn="ctr"/>
            <a:endParaRPr lang="pt-BR" dirty="0" smtClean="0"/>
          </a:p>
          <a:p>
            <a:pPr lvl="0" algn="just"/>
            <a:r>
              <a:rPr lang="pt-BR" dirty="0" smtClean="0"/>
              <a:t>Afogados da Ingazeira, Águas Belas, Barbalha, Belém de São Francisco, Bodocó, Cabrobó, Carnaíba, Carnaubeira da Penha, Exu, Flores, Granito, Gravata, Itaíba, Jardim, Moreilândia, Orocó, Ouricuri, Parnamirim, Santa Cruz, Santa Maria da Boa Vista, São José do Belmonte, Serra Talhada e Serrita (23 municípios).</a:t>
            </a:r>
            <a:endParaRPr lang="pt-BR" dirty="0"/>
          </a:p>
        </p:txBody>
      </p:sp>
      <p:graphicFrame>
        <p:nvGraphicFramePr>
          <p:cNvPr id="3" name="Tabela 2"/>
          <p:cNvGraphicFramePr>
            <a:graphicFrameLocks noGrp="1"/>
          </p:cNvGraphicFramePr>
          <p:nvPr>
            <p:extLst>
              <p:ext uri="{D42A27DB-BD31-4B8C-83A1-F6EECF244321}">
                <p14:modId xmlns:p14="http://schemas.microsoft.com/office/powerpoint/2010/main" xmlns="" val="2151938081"/>
              </p:ext>
            </p:extLst>
          </p:nvPr>
        </p:nvGraphicFramePr>
        <p:xfrm>
          <a:off x="2108353" y="2708920"/>
          <a:ext cx="4848200" cy="2225040"/>
        </p:xfrm>
        <a:graphic>
          <a:graphicData uri="http://schemas.openxmlformats.org/drawingml/2006/table">
            <a:tbl>
              <a:tblPr firstRow="1" bandRow="1">
                <a:tableStyleId>{5C22544A-7EE6-4342-B048-85BDC9FD1C3A}</a:tableStyleId>
              </a:tblPr>
              <a:tblGrid>
                <a:gridCol w="3768080"/>
                <a:gridCol w="1080120"/>
              </a:tblGrid>
              <a:tr h="370840">
                <a:tc>
                  <a:txBody>
                    <a:bodyPr/>
                    <a:lstStyle/>
                    <a:p>
                      <a:r>
                        <a:rPr lang="pt-BR" dirty="0" smtClean="0"/>
                        <a:t>Fase do Direito</a:t>
                      </a:r>
                      <a:r>
                        <a:rPr lang="pt-BR" baseline="0" dirty="0" smtClean="0"/>
                        <a:t> Minerário</a:t>
                      </a:r>
                      <a:endParaRPr lang="pt-BR" dirty="0"/>
                    </a:p>
                  </a:txBody>
                  <a:tcPr/>
                </a:tc>
                <a:tc>
                  <a:txBody>
                    <a:bodyPr/>
                    <a:lstStyle/>
                    <a:p>
                      <a:pPr algn="ctr"/>
                      <a:r>
                        <a:rPr lang="pt-BR" dirty="0" smtClean="0"/>
                        <a:t>Quant.</a:t>
                      </a:r>
                      <a:endParaRPr lang="pt-BR" dirty="0"/>
                    </a:p>
                  </a:txBody>
                  <a:tcPr/>
                </a:tc>
              </a:tr>
              <a:tr h="370840">
                <a:tc>
                  <a:txBody>
                    <a:bodyPr/>
                    <a:lstStyle/>
                    <a:p>
                      <a:r>
                        <a:rPr lang="pt-BR" dirty="0" smtClean="0"/>
                        <a:t>Requerimento de Pesquisa </a:t>
                      </a:r>
                      <a:endParaRPr lang="pt-BR" dirty="0"/>
                    </a:p>
                  </a:txBody>
                  <a:tcPr/>
                </a:tc>
                <a:tc>
                  <a:txBody>
                    <a:bodyPr/>
                    <a:lstStyle/>
                    <a:p>
                      <a:pPr algn="ctr"/>
                      <a:r>
                        <a:rPr lang="pt-BR" dirty="0" smtClean="0"/>
                        <a:t>124</a:t>
                      </a:r>
                      <a:endParaRPr lang="pt-BR" dirty="0"/>
                    </a:p>
                  </a:txBody>
                  <a:tcPr/>
                </a:tc>
              </a:tr>
              <a:tr h="370840">
                <a:tc>
                  <a:txBody>
                    <a:bodyPr/>
                    <a:lstStyle/>
                    <a:p>
                      <a:r>
                        <a:rPr lang="pt-BR" dirty="0" smtClean="0"/>
                        <a:t>Autorização de Pesquisa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17</a:t>
                      </a:r>
                    </a:p>
                  </a:txBody>
                  <a:tcPr/>
                </a:tc>
              </a:tr>
              <a:tr h="370840">
                <a:tc>
                  <a:txBody>
                    <a:bodyPr/>
                    <a:lstStyle/>
                    <a:p>
                      <a:r>
                        <a:rPr lang="pt-BR" dirty="0" smtClean="0"/>
                        <a:t>Requerimento de Lavra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a:t>
                      </a:r>
                    </a:p>
                  </a:txBody>
                  <a:tcPr/>
                </a:tc>
              </a:tr>
              <a:tr h="370840">
                <a:tc>
                  <a:txBody>
                    <a:bodyPr/>
                    <a:lstStyle/>
                    <a:p>
                      <a:r>
                        <a:rPr lang="pt-BR" dirty="0" smtClean="0"/>
                        <a:t>Concessão de Lavra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a:t>
                      </a:r>
                    </a:p>
                  </a:txBody>
                  <a:tcPr/>
                </a:tc>
              </a:tr>
              <a:tr h="370840">
                <a:tc>
                  <a:txBody>
                    <a:bodyPr/>
                    <a:lstStyle/>
                    <a:p>
                      <a:r>
                        <a:rPr lang="pt-BR" dirty="0" smtClean="0">
                          <a:solidFill>
                            <a:srgbClr val="FF0000"/>
                          </a:solidFill>
                        </a:rPr>
                        <a:t>Total</a:t>
                      </a:r>
                      <a:endParaRPr lang="pt-BR" dirty="0">
                        <a:solidFill>
                          <a:srgbClr val="FF0000"/>
                        </a:solidFill>
                      </a:endParaRPr>
                    </a:p>
                  </a:txBody>
                  <a:tcPr/>
                </a:tc>
                <a:tc>
                  <a:txBody>
                    <a:bodyPr/>
                    <a:lstStyle/>
                    <a:p>
                      <a:pPr algn="ctr"/>
                      <a:r>
                        <a:rPr lang="pt-BR" dirty="0" smtClean="0">
                          <a:solidFill>
                            <a:srgbClr val="FF0000"/>
                          </a:solidFill>
                        </a:rPr>
                        <a:t>141</a:t>
                      </a:r>
                      <a:endParaRPr lang="pt-BR" dirty="0">
                        <a:solidFill>
                          <a:srgbClr val="FF0000"/>
                        </a:solidFill>
                      </a:endParaRPr>
                    </a:p>
                  </a:txBody>
                  <a:tcPr/>
                </a:tc>
              </a:tr>
            </a:tbl>
          </a:graphicData>
        </a:graphic>
      </p:graphicFrame>
    </p:spTree>
    <p:extLst>
      <p:ext uri="{BB962C8B-B14F-4D97-AF65-F5344CB8AC3E}">
        <p14:creationId xmlns:p14="http://schemas.microsoft.com/office/powerpoint/2010/main" xmlns="" val="3548727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23528" y="1628800"/>
            <a:ext cx="8568952" cy="923330"/>
          </a:xfrm>
          <a:prstGeom prst="rect">
            <a:avLst/>
          </a:prstGeom>
        </p:spPr>
        <p:txBody>
          <a:bodyPr wrap="square">
            <a:spAutoFit/>
          </a:bodyPr>
          <a:lstStyle/>
          <a:p>
            <a:pPr algn="ctr"/>
            <a:r>
              <a:rPr lang="pt-BR" b="1" u="sng" dirty="0"/>
              <a:t>SUPERINTENDÊNCIA DO DNPM-PE</a:t>
            </a:r>
          </a:p>
          <a:p>
            <a:pPr lvl="0" algn="ctr"/>
            <a:endParaRPr lang="pt-BR" dirty="0"/>
          </a:p>
          <a:p>
            <a:pPr lvl="0" algn="ctr"/>
            <a:r>
              <a:rPr lang="pt-BR" dirty="0" smtClean="0"/>
              <a:t>Produção e Vendas em 2011 </a:t>
            </a:r>
            <a:r>
              <a:rPr lang="pt-BR" sz="1000" dirty="0" smtClean="0"/>
              <a:t>(Fonte RAL Exercício 2012/Ano base 2011)</a:t>
            </a:r>
            <a:endParaRPr lang="pt-BR" sz="1000" dirty="0"/>
          </a:p>
        </p:txBody>
      </p:sp>
      <p:graphicFrame>
        <p:nvGraphicFramePr>
          <p:cNvPr id="3" name="Tabela 2"/>
          <p:cNvGraphicFramePr>
            <a:graphicFrameLocks noGrp="1"/>
          </p:cNvGraphicFramePr>
          <p:nvPr>
            <p:extLst>
              <p:ext uri="{D42A27DB-BD31-4B8C-83A1-F6EECF244321}">
                <p14:modId xmlns:p14="http://schemas.microsoft.com/office/powerpoint/2010/main" xmlns="" val="4039342268"/>
              </p:ext>
            </p:extLst>
          </p:nvPr>
        </p:nvGraphicFramePr>
        <p:xfrm>
          <a:off x="683568" y="2584275"/>
          <a:ext cx="7920880" cy="2966720"/>
        </p:xfrm>
        <a:graphic>
          <a:graphicData uri="http://schemas.openxmlformats.org/drawingml/2006/table">
            <a:tbl>
              <a:tblPr firstRow="1" bandRow="1">
                <a:tableStyleId>{5C22544A-7EE6-4342-B048-85BDC9FD1C3A}</a:tableStyleId>
              </a:tblPr>
              <a:tblGrid>
                <a:gridCol w="1836204"/>
                <a:gridCol w="1800200"/>
                <a:gridCol w="2556284"/>
                <a:gridCol w="1728192"/>
              </a:tblGrid>
              <a:tr h="370840">
                <a:tc>
                  <a:txBody>
                    <a:bodyPr/>
                    <a:lstStyle/>
                    <a:p>
                      <a:r>
                        <a:rPr lang="pt-BR" dirty="0" smtClean="0"/>
                        <a:t>Ano Base 2011</a:t>
                      </a:r>
                      <a:endParaRPr lang="pt-BR" dirty="0"/>
                    </a:p>
                  </a:txBody>
                  <a:tcPr/>
                </a:tc>
                <a:tc>
                  <a:txBody>
                    <a:bodyPr/>
                    <a:lstStyle/>
                    <a:p>
                      <a:pPr algn="ctr"/>
                      <a:r>
                        <a:rPr lang="pt-BR" dirty="0" smtClean="0"/>
                        <a:t>Produção (t)</a:t>
                      </a:r>
                      <a:endParaRPr lang="pt-BR" dirty="0"/>
                    </a:p>
                  </a:txBody>
                  <a:tcPr/>
                </a:tc>
                <a:tc>
                  <a:txBody>
                    <a:bodyPr/>
                    <a:lstStyle/>
                    <a:p>
                      <a:pPr algn="ctr"/>
                      <a:r>
                        <a:rPr lang="pt-BR" dirty="0" smtClean="0"/>
                        <a:t>Faturamento (R$)</a:t>
                      </a:r>
                      <a:endParaRPr lang="pt-BR" dirty="0"/>
                    </a:p>
                  </a:txBody>
                  <a:tcPr/>
                </a:tc>
                <a:tc>
                  <a:txBody>
                    <a:bodyPr/>
                    <a:lstStyle/>
                    <a:p>
                      <a:r>
                        <a:rPr lang="pt-BR" sz="1800" b="1" u="none" strike="noStrike" kern="1200" dirty="0" smtClean="0">
                          <a:solidFill>
                            <a:schemeClr val="lt1"/>
                          </a:solidFill>
                          <a:effectLst/>
                          <a:latin typeface="+mn-lt"/>
                          <a:ea typeface="+mn-ea"/>
                          <a:cs typeface="+mn-cs"/>
                        </a:rPr>
                        <a:t>∆% 2010</a:t>
                      </a:r>
                      <a:r>
                        <a:rPr lang="pt-BR" sz="1800" b="1" u="none" strike="noStrike" kern="1200" baseline="0" dirty="0" smtClean="0">
                          <a:solidFill>
                            <a:schemeClr val="lt1"/>
                          </a:solidFill>
                          <a:effectLst/>
                          <a:latin typeface="+mn-lt"/>
                          <a:ea typeface="+mn-ea"/>
                          <a:cs typeface="+mn-cs"/>
                        </a:rPr>
                        <a:t> (R$)</a:t>
                      </a:r>
                      <a:endParaRPr lang="pt-BR" sz="1800" b="1" kern="1200" dirty="0">
                        <a:solidFill>
                          <a:schemeClr val="lt1"/>
                        </a:solidFill>
                        <a:effectLst/>
                        <a:latin typeface="+mn-lt"/>
                        <a:ea typeface="+mn-ea"/>
                        <a:cs typeface="+mn-cs"/>
                      </a:endParaRPr>
                    </a:p>
                  </a:txBody>
                  <a:tcPr/>
                </a:tc>
              </a:tr>
              <a:tr h="370840">
                <a:tc>
                  <a:txBody>
                    <a:bodyPr/>
                    <a:lstStyle/>
                    <a:p>
                      <a:r>
                        <a:rPr lang="pt-BR" dirty="0" smtClean="0"/>
                        <a:t>Água Mineral</a:t>
                      </a:r>
                      <a:endParaRPr lang="pt-BR" dirty="0"/>
                    </a:p>
                  </a:txBody>
                  <a:tcPr/>
                </a:tc>
                <a:tc>
                  <a:txBody>
                    <a:bodyPr/>
                    <a:lstStyle/>
                    <a:p>
                      <a:pPr algn="ctr"/>
                      <a:r>
                        <a:rPr lang="pt-BR" dirty="0" smtClean="0"/>
                        <a:t>971.224</a:t>
                      </a:r>
                      <a:endParaRPr lang="pt-BR" dirty="0"/>
                    </a:p>
                  </a:txBody>
                  <a:tcPr/>
                </a:tc>
                <a:tc>
                  <a:txBody>
                    <a:bodyPr/>
                    <a:lstStyle/>
                    <a:p>
                      <a:pPr algn="ctr"/>
                      <a:r>
                        <a:rPr lang="pt-BR" dirty="0" smtClean="0"/>
                        <a:t>77.349.895,00 (2º)</a:t>
                      </a:r>
                      <a:endParaRPr lang="pt-BR" dirty="0"/>
                    </a:p>
                  </a:txBody>
                  <a:tcPr/>
                </a:tc>
                <a:tc>
                  <a:txBody>
                    <a:bodyPr/>
                    <a:lstStyle/>
                    <a:p>
                      <a:pPr algn="ctr"/>
                      <a:r>
                        <a:rPr lang="pt-BR" dirty="0" smtClean="0"/>
                        <a:t>0,99</a:t>
                      </a:r>
                      <a:endParaRPr lang="pt-BR" dirty="0"/>
                    </a:p>
                  </a:txBody>
                  <a:tcPr/>
                </a:tc>
              </a:tr>
              <a:tr h="370840">
                <a:tc>
                  <a:txBody>
                    <a:bodyPr/>
                    <a:lstStyle/>
                    <a:p>
                      <a:r>
                        <a:rPr lang="pt-BR" dirty="0" smtClean="0"/>
                        <a:t>Areia</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1.494.548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11.400.660,21 (5º)</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124,49</a:t>
                      </a:r>
                    </a:p>
                  </a:txBody>
                  <a:tcPr/>
                </a:tc>
              </a:tr>
              <a:tr h="370840">
                <a:tc>
                  <a:txBody>
                    <a:bodyPr/>
                    <a:lstStyle/>
                    <a:p>
                      <a:r>
                        <a:rPr lang="pt-BR" dirty="0" smtClean="0"/>
                        <a:t>Argila</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1.367.946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7.330.657,93 (6º)</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39,11</a:t>
                      </a:r>
                    </a:p>
                  </a:txBody>
                  <a:tcPr/>
                </a:tc>
              </a:tr>
              <a:tr h="370840">
                <a:tc>
                  <a:txBody>
                    <a:bodyPr/>
                    <a:lstStyle/>
                    <a:p>
                      <a:r>
                        <a:rPr lang="pt-BR" dirty="0" smtClean="0"/>
                        <a:t>Brita</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6.247.044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147.462.414,70 (1º)</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38,57</a:t>
                      </a:r>
                    </a:p>
                  </a:txBody>
                  <a:tcPr/>
                </a:tc>
              </a:tr>
              <a:tr h="370840">
                <a:tc>
                  <a:txBody>
                    <a:bodyPr/>
                    <a:lstStyle/>
                    <a:p>
                      <a:r>
                        <a:rPr lang="pt-BR" dirty="0" smtClean="0"/>
                        <a:t>Calcário</a:t>
                      </a:r>
                      <a:endParaRPr lang="pt-BR" dirty="0"/>
                    </a:p>
                  </a:txBody>
                  <a:tcPr/>
                </a:tc>
                <a:tc>
                  <a:txBody>
                    <a:bodyPr/>
                    <a:lstStyle/>
                    <a:p>
                      <a:pPr algn="ctr"/>
                      <a:r>
                        <a:rPr lang="pt-BR" dirty="0" smtClean="0"/>
                        <a:t>834.366</a:t>
                      </a:r>
                      <a:endParaRPr lang="pt-BR" dirty="0"/>
                    </a:p>
                  </a:txBody>
                  <a:tcPr/>
                </a:tc>
                <a:tc>
                  <a:txBody>
                    <a:bodyPr/>
                    <a:lstStyle/>
                    <a:p>
                      <a:pPr algn="ctr"/>
                      <a:r>
                        <a:rPr lang="pt-BR" dirty="0" smtClean="0"/>
                        <a:t>36.344.810,49 (4º)</a:t>
                      </a:r>
                      <a:endParaRPr lang="pt-BR" dirty="0"/>
                    </a:p>
                  </a:txBody>
                  <a:tcPr/>
                </a:tc>
                <a:tc>
                  <a:txBody>
                    <a:bodyPr/>
                    <a:lstStyle/>
                    <a:p>
                      <a:pPr algn="ctr"/>
                      <a:r>
                        <a:rPr lang="pt-BR" dirty="0" smtClean="0"/>
                        <a:t>31,87</a:t>
                      </a:r>
                      <a:endParaRPr lang="pt-BR" dirty="0"/>
                    </a:p>
                  </a:txBody>
                  <a:tcPr/>
                </a:tc>
              </a:tr>
              <a:tr h="370840">
                <a:tc>
                  <a:txBody>
                    <a:bodyPr/>
                    <a:lstStyle/>
                    <a:p>
                      <a:r>
                        <a:rPr lang="pt-BR" dirty="0" smtClean="0"/>
                        <a:t>Gipsita</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2.801.766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71.322.606,04 (3º)</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22,45</a:t>
                      </a:r>
                    </a:p>
                  </a:txBody>
                  <a:tcPr/>
                </a:tc>
              </a:tr>
              <a:tr h="370840">
                <a:tc>
                  <a:txBody>
                    <a:bodyPr/>
                    <a:lstStyle/>
                    <a:p>
                      <a:r>
                        <a:rPr lang="pt-BR" dirty="0" smtClean="0">
                          <a:solidFill>
                            <a:srgbClr val="FF0000"/>
                          </a:solidFill>
                        </a:rPr>
                        <a:t>Total</a:t>
                      </a:r>
                      <a:endParaRPr lang="pt-BR" dirty="0">
                        <a:solidFill>
                          <a:srgbClr val="FF0000"/>
                        </a:solidFill>
                      </a:endParaRPr>
                    </a:p>
                  </a:txBody>
                  <a:tcPr/>
                </a:tc>
                <a:tc>
                  <a:txBody>
                    <a:bodyPr/>
                    <a:lstStyle/>
                    <a:p>
                      <a:pPr algn="ctr"/>
                      <a:r>
                        <a:rPr lang="pt-BR" dirty="0" smtClean="0">
                          <a:solidFill>
                            <a:srgbClr val="FF0000"/>
                          </a:solidFill>
                        </a:rPr>
                        <a:t>13.716.894</a:t>
                      </a:r>
                      <a:endParaRPr lang="pt-BR" dirty="0">
                        <a:solidFill>
                          <a:srgbClr val="FF0000"/>
                        </a:solidFill>
                      </a:endParaRPr>
                    </a:p>
                  </a:txBody>
                  <a:tcPr/>
                </a:tc>
                <a:tc>
                  <a:txBody>
                    <a:bodyPr/>
                    <a:lstStyle/>
                    <a:p>
                      <a:pPr algn="ctr"/>
                      <a:r>
                        <a:rPr lang="pt-BR" dirty="0" smtClean="0">
                          <a:solidFill>
                            <a:srgbClr val="FF0000"/>
                          </a:solidFill>
                        </a:rPr>
                        <a:t>351.211.044,37</a:t>
                      </a:r>
                      <a:endParaRPr lang="pt-BR" dirty="0">
                        <a:solidFill>
                          <a:srgbClr val="FF0000"/>
                        </a:solidFill>
                      </a:endParaRPr>
                    </a:p>
                  </a:txBody>
                  <a:tcPr/>
                </a:tc>
                <a:tc>
                  <a:txBody>
                    <a:bodyPr/>
                    <a:lstStyle/>
                    <a:p>
                      <a:pPr algn="ctr"/>
                      <a:r>
                        <a:rPr lang="pt-BR" dirty="0" smtClean="0">
                          <a:solidFill>
                            <a:srgbClr val="FF0000"/>
                          </a:solidFill>
                        </a:rPr>
                        <a:t>25,81</a:t>
                      </a:r>
                      <a:endParaRPr lang="pt-BR" dirty="0">
                        <a:solidFill>
                          <a:srgbClr val="FF0000"/>
                        </a:solidFill>
                      </a:endParaRPr>
                    </a:p>
                  </a:txBody>
                  <a:tcPr/>
                </a:tc>
              </a:tr>
            </a:tbl>
          </a:graphicData>
        </a:graphic>
      </p:graphicFrame>
    </p:spTree>
    <p:extLst>
      <p:ext uri="{BB962C8B-B14F-4D97-AF65-F5344CB8AC3E}">
        <p14:creationId xmlns:p14="http://schemas.microsoft.com/office/powerpoint/2010/main" xmlns="" val="34484251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23528" y="1628800"/>
            <a:ext cx="8568952" cy="923330"/>
          </a:xfrm>
          <a:prstGeom prst="rect">
            <a:avLst/>
          </a:prstGeom>
        </p:spPr>
        <p:txBody>
          <a:bodyPr wrap="square">
            <a:spAutoFit/>
          </a:bodyPr>
          <a:lstStyle/>
          <a:p>
            <a:pPr algn="ctr"/>
            <a:r>
              <a:rPr lang="pt-BR" b="1" u="sng" dirty="0"/>
              <a:t>SUPERINTENDÊNCIA DO DNPM-PE</a:t>
            </a:r>
          </a:p>
          <a:p>
            <a:pPr lvl="0" algn="ctr"/>
            <a:endParaRPr lang="pt-BR" dirty="0"/>
          </a:p>
          <a:p>
            <a:pPr lvl="0" algn="ctr"/>
            <a:r>
              <a:rPr lang="pt-BR" dirty="0" smtClean="0"/>
              <a:t>Produção e Vendas em 2012 </a:t>
            </a:r>
            <a:r>
              <a:rPr lang="pt-BR" sz="1000" dirty="0" smtClean="0"/>
              <a:t>(Fonte RAL Exercício 2013/Ano base 2012 – Dados em processamento)</a:t>
            </a:r>
            <a:endParaRPr lang="pt-BR" sz="1000" dirty="0"/>
          </a:p>
        </p:txBody>
      </p:sp>
      <p:graphicFrame>
        <p:nvGraphicFramePr>
          <p:cNvPr id="3" name="Tabela 2"/>
          <p:cNvGraphicFramePr>
            <a:graphicFrameLocks noGrp="1"/>
          </p:cNvGraphicFramePr>
          <p:nvPr>
            <p:extLst>
              <p:ext uri="{D42A27DB-BD31-4B8C-83A1-F6EECF244321}">
                <p14:modId xmlns:p14="http://schemas.microsoft.com/office/powerpoint/2010/main" xmlns="" val="523745467"/>
              </p:ext>
            </p:extLst>
          </p:nvPr>
        </p:nvGraphicFramePr>
        <p:xfrm>
          <a:off x="611560" y="2636912"/>
          <a:ext cx="7992888" cy="2966720"/>
        </p:xfrm>
        <a:graphic>
          <a:graphicData uri="http://schemas.openxmlformats.org/drawingml/2006/table">
            <a:tbl>
              <a:tblPr firstRow="1" bandRow="1">
                <a:tableStyleId>{5C22544A-7EE6-4342-B048-85BDC9FD1C3A}</a:tableStyleId>
              </a:tblPr>
              <a:tblGrid>
                <a:gridCol w="1836204"/>
                <a:gridCol w="1800200"/>
                <a:gridCol w="2556284"/>
                <a:gridCol w="1800200"/>
              </a:tblGrid>
              <a:tr h="370840">
                <a:tc>
                  <a:txBody>
                    <a:bodyPr/>
                    <a:lstStyle/>
                    <a:p>
                      <a:r>
                        <a:rPr lang="pt-BR" dirty="0" smtClean="0"/>
                        <a:t>Ano Base 2012</a:t>
                      </a:r>
                      <a:endParaRPr lang="pt-BR" dirty="0"/>
                    </a:p>
                  </a:txBody>
                  <a:tcPr/>
                </a:tc>
                <a:tc>
                  <a:txBody>
                    <a:bodyPr/>
                    <a:lstStyle/>
                    <a:p>
                      <a:pPr algn="ctr"/>
                      <a:r>
                        <a:rPr lang="pt-BR" dirty="0" smtClean="0"/>
                        <a:t>Produção (t)</a:t>
                      </a:r>
                      <a:endParaRPr lang="pt-BR" dirty="0"/>
                    </a:p>
                  </a:txBody>
                  <a:tcPr/>
                </a:tc>
                <a:tc>
                  <a:txBody>
                    <a:bodyPr/>
                    <a:lstStyle/>
                    <a:p>
                      <a:pPr algn="ctr"/>
                      <a:r>
                        <a:rPr lang="pt-BR" dirty="0" smtClean="0"/>
                        <a:t>Faturamento (R$)</a:t>
                      </a:r>
                      <a:endParaRPr lang="pt-BR" dirty="0"/>
                    </a:p>
                  </a:txBody>
                  <a:tcPr/>
                </a:tc>
                <a:tc>
                  <a:txBody>
                    <a:bodyPr/>
                    <a:lstStyle/>
                    <a:p>
                      <a:r>
                        <a:rPr lang="pt-BR" sz="1800" b="1" u="none" strike="noStrike" kern="1200" dirty="0" smtClean="0">
                          <a:solidFill>
                            <a:schemeClr val="lt1"/>
                          </a:solidFill>
                          <a:effectLst/>
                          <a:latin typeface="+mn-lt"/>
                          <a:ea typeface="+mn-ea"/>
                          <a:cs typeface="+mn-cs"/>
                        </a:rPr>
                        <a:t>∆% 2011</a:t>
                      </a:r>
                      <a:r>
                        <a:rPr lang="pt-BR" sz="1800" b="1" u="none" strike="noStrike" kern="1200" baseline="0" dirty="0" smtClean="0">
                          <a:solidFill>
                            <a:schemeClr val="lt1"/>
                          </a:solidFill>
                          <a:effectLst/>
                          <a:latin typeface="+mn-lt"/>
                          <a:ea typeface="+mn-ea"/>
                          <a:cs typeface="+mn-cs"/>
                        </a:rPr>
                        <a:t> (R$)</a:t>
                      </a:r>
                      <a:endParaRPr lang="pt-BR" sz="1800" b="1" kern="1200" dirty="0">
                        <a:solidFill>
                          <a:schemeClr val="lt1"/>
                        </a:solidFill>
                        <a:effectLst/>
                        <a:latin typeface="+mn-lt"/>
                        <a:ea typeface="+mn-ea"/>
                        <a:cs typeface="+mn-cs"/>
                      </a:endParaRPr>
                    </a:p>
                  </a:txBody>
                  <a:tcPr/>
                </a:tc>
              </a:tr>
              <a:tr h="370840">
                <a:tc>
                  <a:txBody>
                    <a:bodyPr/>
                    <a:lstStyle/>
                    <a:p>
                      <a:r>
                        <a:rPr lang="pt-BR" dirty="0" smtClean="0"/>
                        <a:t>Água Mineral</a:t>
                      </a:r>
                      <a:endParaRPr lang="pt-BR" dirty="0"/>
                    </a:p>
                  </a:txBody>
                  <a:tcPr/>
                </a:tc>
                <a:tc>
                  <a:txBody>
                    <a:bodyPr/>
                    <a:lstStyle/>
                    <a:p>
                      <a:pPr algn="ctr"/>
                      <a:r>
                        <a:rPr lang="pt-BR" dirty="0" smtClean="0"/>
                        <a:t>928.127</a:t>
                      </a:r>
                      <a:endParaRPr lang="pt-BR" dirty="0"/>
                    </a:p>
                  </a:txBody>
                  <a:tcPr/>
                </a:tc>
                <a:tc>
                  <a:txBody>
                    <a:bodyPr/>
                    <a:lstStyle/>
                    <a:p>
                      <a:pPr algn="ctr"/>
                      <a:r>
                        <a:rPr lang="pt-BR" dirty="0" smtClean="0"/>
                        <a:t>90.507.294,00 (2º)</a:t>
                      </a:r>
                      <a:endParaRPr lang="pt-BR" dirty="0"/>
                    </a:p>
                  </a:txBody>
                  <a:tcPr/>
                </a:tc>
                <a:tc>
                  <a:txBody>
                    <a:bodyPr/>
                    <a:lstStyle/>
                    <a:p>
                      <a:pPr algn="ctr"/>
                      <a:r>
                        <a:rPr lang="pt-BR" dirty="0" smtClean="0"/>
                        <a:t>17,01</a:t>
                      </a:r>
                      <a:endParaRPr lang="pt-BR" dirty="0"/>
                    </a:p>
                  </a:txBody>
                  <a:tcPr/>
                </a:tc>
              </a:tr>
              <a:tr h="370840">
                <a:tc>
                  <a:txBody>
                    <a:bodyPr/>
                    <a:lstStyle/>
                    <a:p>
                      <a:r>
                        <a:rPr lang="pt-BR" dirty="0" smtClean="0"/>
                        <a:t>Areia</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1.174.127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13.485.480,61 (5º)</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18,29</a:t>
                      </a:r>
                    </a:p>
                  </a:txBody>
                  <a:tcPr/>
                </a:tc>
              </a:tr>
              <a:tr h="370840">
                <a:tc>
                  <a:txBody>
                    <a:bodyPr/>
                    <a:lstStyle/>
                    <a:p>
                      <a:r>
                        <a:rPr lang="pt-BR" dirty="0" smtClean="0"/>
                        <a:t>Argila</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1.544.594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10.718.261,05 (6º)</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46,21</a:t>
                      </a:r>
                    </a:p>
                  </a:txBody>
                  <a:tcPr/>
                </a:tc>
              </a:tr>
              <a:tr h="370840">
                <a:tc>
                  <a:txBody>
                    <a:bodyPr/>
                    <a:lstStyle/>
                    <a:p>
                      <a:r>
                        <a:rPr lang="pt-BR" dirty="0" smtClean="0"/>
                        <a:t>Brita</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6.439.086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157.853.491,08 (1º)</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7,05</a:t>
                      </a:r>
                    </a:p>
                  </a:txBody>
                  <a:tcPr/>
                </a:tc>
              </a:tr>
              <a:tr h="370840">
                <a:tc>
                  <a:txBody>
                    <a:bodyPr/>
                    <a:lstStyle/>
                    <a:p>
                      <a:r>
                        <a:rPr lang="pt-BR" dirty="0" smtClean="0"/>
                        <a:t>Calcário</a:t>
                      </a:r>
                      <a:endParaRPr lang="pt-BR" dirty="0"/>
                    </a:p>
                  </a:txBody>
                  <a:tcPr/>
                </a:tc>
                <a:tc>
                  <a:txBody>
                    <a:bodyPr/>
                    <a:lstStyle/>
                    <a:p>
                      <a:pPr algn="ctr"/>
                      <a:r>
                        <a:rPr lang="pt-BR" dirty="0" smtClean="0"/>
                        <a:t>706.779</a:t>
                      </a:r>
                      <a:endParaRPr lang="pt-BR" dirty="0"/>
                    </a:p>
                  </a:txBody>
                  <a:tcPr/>
                </a:tc>
                <a:tc>
                  <a:txBody>
                    <a:bodyPr/>
                    <a:lstStyle/>
                    <a:p>
                      <a:pPr algn="ctr"/>
                      <a:r>
                        <a:rPr lang="pt-BR" dirty="0" smtClean="0"/>
                        <a:t>32.367.414,61 (4º)</a:t>
                      </a:r>
                      <a:endParaRPr lang="pt-BR" dirty="0"/>
                    </a:p>
                  </a:txBody>
                  <a:tcPr/>
                </a:tc>
                <a:tc>
                  <a:txBody>
                    <a:bodyPr/>
                    <a:lstStyle/>
                    <a:p>
                      <a:pPr algn="ctr"/>
                      <a:r>
                        <a:rPr lang="pt-BR" dirty="0" smtClean="0"/>
                        <a:t>(10,94)</a:t>
                      </a:r>
                      <a:endParaRPr lang="pt-BR" dirty="0"/>
                    </a:p>
                  </a:txBody>
                  <a:tcPr/>
                </a:tc>
              </a:tr>
              <a:tr h="370840">
                <a:tc>
                  <a:txBody>
                    <a:bodyPr/>
                    <a:lstStyle/>
                    <a:p>
                      <a:r>
                        <a:rPr lang="pt-BR" dirty="0" smtClean="0"/>
                        <a:t>Gipsita</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2.899.768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74.561.951,77 (3º)</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4,54</a:t>
                      </a:r>
                    </a:p>
                  </a:txBody>
                  <a:tcPr/>
                </a:tc>
              </a:tr>
              <a:tr h="370840">
                <a:tc>
                  <a:txBody>
                    <a:bodyPr/>
                    <a:lstStyle/>
                    <a:p>
                      <a:r>
                        <a:rPr lang="pt-BR" dirty="0" smtClean="0">
                          <a:solidFill>
                            <a:srgbClr val="FF0000"/>
                          </a:solidFill>
                        </a:rPr>
                        <a:t>Total</a:t>
                      </a:r>
                      <a:endParaRPr lang="pt-BR" dirty="0">
                        <a:solidFill>
                          <a:srgbClr val="FF0000"/>
                        </a:solidFill>
                      </a:endParaRPr>
                    </a:p>
                  </a:txBody>
                  <a:tcPr/>
                </a:tc>
                <a:tc>
                  <a:txBody>
                    <a:bodyPr/>
                    <a:lstStyle/>
                    <a:p>
                      <a:pPr algn="ctr"/>
                      <a:r>
                        <a:rPr lang="pt-BR" dirty="0" smtClean="0">
                          <a:solidFill>
                            <a:srgbClr val="FF0000"/>
                          </a:solidFill>
                        </a:rPr>
                        <a:t>13.692.481</a:t>
                      </a:r>
                      <a:endParaRPr lang="pt-BR" dirty="0">
                        <a:solidFill>
                          <a:srgbClr val="FF0000"/>
                        </a:solidFill>
                      </a:endParaRPr>
                    </a:p>
                  </a:txBody>
                  <a:tcPr/>
                </a:tc>
                <a:tc>
                  <a:txBody>
                    <a:bodyPr/>
                    <a:lstStyle/>
                    <a:p>
                      <a:pPr algn="ctr"/>
                      <a:r>
                        <a:rPr lang="pt-BR" dirty="0" smtClean="0">
                          <a:solidFill>
                            <a:srgbClr val="FF0000"/>
                          </a:solidFill>
                        </a:rPr>
                        <a:t>379.493.893,02</a:t>
                      </a:r>
                      <a:endParaRPr lang="pt-BR" dirty="0">
                        <a:solidFill>
                          <a:srgbClr val="FF0000"/>
                        </a:solidFill>
                      </a:endParaRPr>
                    </a:p>
                  </a:txBody>
                  <a:tcPr/>
                </a:tc>
                <a:tc>
                  <a:txBody>
                    <a:bodyPr/>
                    <a:lstStyle/>
                    <a:p>
                      <a:pPr algn="ctr"/>
                      <a:r>
                        <a:rPr lang="pt-BR" dirty="0" smtClean="0">
                          <a:solidFill>
                            <a:srgbClr val="FF0000"/>
                          </a:solidFill>
                        </a:rPr>
                        <a:t>8,05</a:t>
                      </a:r>
                      <a:endParaRPr lang="pt-BR" dirty="0">
                        <a:solidFill>
                          <a:srgbClr val="FF0000"/>
                        </a:solidFill>
                      </a:endParaRPr>
                    </a:p>
                  </a:txBody>
                  <a:tcPr/>
                </a:tc>
              </a:tr>
            </a:tbl>
          </a:graphicData>
        </a:graphic>
      </p:graphicFrame>
    </p:spTree>
    <p:extLst>
      <p:ext uri="{BB962C8B-B14F-4D97-AF65-F5344CB8AC3E}">
        <p14:creationId xmlns:p14="http://schemas.microsoft.com/office/powerpoint/2010/main" xmlns="" val="13237973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540269" y="1700808"/>
            <a:ext cx="8496944" cy="3693319"/>
          </a:xfrm>
          <a:prstGeom prst="rect">
            <a:avLst/>
          </a:prstGeom>
        </p:spPr>
        <p:txBody>
          <a:bodyPr wrap="square">
            <a:spAutoFit/>
          </a:bodyPr>
          <a:lstStyle/>
          <a:p>
            <a:pPr algn="just"/>
            <a:endParaRPr lang="pt-BR" dirty="0"/>
          </a:p>
          <a:p>
            <a:pPr marL="285750" indent="-285750" algn="just">
              <a:buFont typeface="Wingdings" pitchFamily="2" charset="2"/>
              <a:buChar char="Ø"/>
            </a:pPr>
            <a:r>
              <a:rPr lang="pt-BR" dirty="0" smtClean="0"/>
              <a:t>Todas </a:t>
            </a:r>
            <a:r>
              <a:rPr lang="pt-BR" dirty="0"/>
              <a:t>as unidades da federação são produtoras de areia, conforme </a:t>
            </a:r>
            <a:r>
              <a:rPr lang="pt-BR" dirty="0" smtClean="0"/>
              <a:t>comprovam </a:t>
            </a:r>
            <a:r>
              <a:rPr lang="pt-BR" dirty="0"/>
              <a:t>os Relatórios Anuais de Lavra – RAL, entregues ao DNPM. </a:t>
            </a:r>
            <a:r>
              <a:rPr lang="pt-BR" dirty="0" smtClean="0"/>
              <a:t>Entretanto, </a:t>
            </a:r>
            <a:r>
              <a:rPr lang="pt-BR" dirty="0"/>
              <a:t>medidas indiretas retiradas do consumo </a:t>
            </a:r>
            <a:r>
              <a:rPr lang="pt-BR" dirty="0" smtClean="0"/>
              <a:t>do </a:t>
            </a:r>
            <a:r>
              <a:rPr lang="pt-BR" b="1" u="sng" dirty="0" smtClean="0"/>
              <a:t>cimento</a:t>
            </a:r>
            <a:r>
              <a:rPr lang="pt-BR" dirty="0"/>
              <a:t>, demonstram que os números obtidos por esta fonte estatística </a:t>
            </a:r>
            <a:r>
              <a:rPr lang="pt-BR" b="1" u="sng" dirty="0"/>
              <a:t>estão muito aquém</a:t>
            </a:r>
            <a:r>
              <a:rPr lang="pt-BR" dirty="0"/>
              <a:t> do total produzido em todas as </a:t>
            </a:r>
            <a:r>
              <a:rPr lang="pt-BR" dirty="0" smtClean="0"/>
              <a:t>regiões, sugerindo um </a:t>
            </a:r>
            <a:r>
              <a:rPr lang="pt-BR" dirty="0"/>
              <a:t>elevado grau de informalidade </a:t>
            </a:r>
            <a:r>
              <a:rPr lang="pt-BR" dirty="0" smtClean="0"/>
              <a:t>nesta </a:t>
            </a:r>
            <a:r>
              <a:rPr lang="pt-BR" dirty="0"/>
              <a:t>atividade.</a:t>
            </a:r>
          </a:p>
          <a:p>
            <a:pPr marL="285750" lvl="0" indent="-285750" algn="just">
              <a:buFont typeface="Wingdings" pitchFamily="2" charset="2"/>
              <a:buChar char="Ø"/>
            </a:pPr>
            <a:endParaRPr lang="pt-BR" dirty="0"/>
          </a:p>
          <a:p>
            <a:pPr lvl="0" algn="just"/>
            <a:endParaRPr lang="pt-BR" dirty="0"/>
          </a:p>
          <a:p>
            <a:pPr marL="285750" lvl="0" indent="-285750" algn="just">
              <a:buFont typeface="Wingdings" pitchFamily="2" charset="2"/>
              <a:buChar char="Ø"/>
            </a:pPr>
            <a:r>
              <a:rPr lang="pt-BR" dirty="0"/>
              <a:t>Segundo a </a:t>
            </a:r>
            <a:r>
              <a:rPr lang="pt-BR" dirty="0" smtClean="0"/>
              <a:t>ANEPAC - </a:t>
            </a:r>
            <a:r>
              <a:rPr lang="pt-BR" dirty="0"/>
              <a:t>Associação Nacional das Entidades de Produtores de Agregados para Construção </a:t>
            </a:r>
            <a:r>
              <a:rPr lang="pt-BR" dirty="0" smtClean="0"/>
              <a:t>Civil, as </a:t>
            </a:r>
            <a:r>
              <a:rPr lang="pt-BR" dirty="0"/>
              <a:t>estatísticas publicadas para a areia no Brasil têm sido estimadas pela relação </a:t>
            </a:r>
            <a:r>
              <a:rPr lang="pt-BR" b="1" u="sng" dirty="0"/>
              <a:t>areia/cimento</a:t>
            </a:r>
            <a:r>
              <a:rPr lang="pt-BR" dirty="0"/>
              <a:t> e </a:t>
            </a:r>
            <a:r>
              <a:rPr lang="pt-BR" b="1" u="sng" dirty="0"/>
              <a:t>areia/asfalto</a:t>
            </a:r>
            <a:r>
              <a:rPr lang="pt-BR" dirty="0"/>
              <a:t> (CAF) para os vários usos da areia na construção civil. </a:t>
            </a:r>
          </a:p>
        </p:txBody>
      </p:sp>
    </p:spTree>
    <p:extLst>
      <p:ext uri="{BB962C8B-B14F-4D97-AF65-F5344CB8AC3E}">
        <p14:creationId xmlns:p14="http://schemas.microsoft.com/office/powerpoint/2010/main" xmlns="" val="1097531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23528" y="1628800"/>
            <a:ext cx="8568952" cy="923330"/>
          </a:xfrm>
          <a:prstGeom prst="rect">
            <a:avLst/>
          </a:prstGeom>
        </p:spPr>
        <p:txBody>
          <a:bodyPr wrap="square">
            <a:spAutoFit/>
          </a:bodyPr>
          <a:lstStyle/>
          <a:p>
            <a:pPr algn="ctr"/>
            <a:r>
              <a:rPr lang="pt-BR" b="1" u="sng" dirty="0"/>
              <a:t>SUPERINTENDÊNCIA DO DNPM-PE</a:t>
            </a:r>
          </a:p>
          <a:p>
            <a:pPr lvl="0" algn="ctr"/>
            <a:endParaRPr lang="pt-BR" dirty="0"/>
          </a:p>
          <a:p>
            <a:pPr lvl="0" algn="ctr"/>
            <a:r>
              <a:rPr lang="pt-BR" dirty="0"/>
              <a:t>Processos </a:t>
            </a:r>
            <a:r>
              <a:rPr lang="pt-BR" dirty="0" smtClean="0"/>
              <a:t>em tramitação </a:t>
            </a:r>
            <a:r>
              <a:rPr lang="pt-BR" sz="1200" dirty="0" smtClean="0"/>
              <a:t>(Fev/2013)</a:t>
            </a:r>
            <a:r>
              <a:rPr lang="pt-BR" dirty="0" smtClean="0"/>
              <a:t> </a:t>
            </a:r>
            <a:r>
              <a:rPr lang="pt-BR" dirty="0"/>
              <a:t>= </a:t>
            </a:r>
            <a:r>
              <a:rPr lang="pt-BR" dirty="0" smtClean="0"/>
              <a:t>3.116</a:t>
            </a:r>
            <a:endParaRPr lang="pt-BR" dirty="0"/>
          </a:p>
        </p:txBody>
      </p:sp>
      <p:graphicFrame>
        <p:nvGraphicFramePr>
          <p:cNvPr id="3" name="Tabela 2"/>
          <p:cNvGraphicFramePr>
            <a:graphicFrameLocks noGrp="1"/>
          </p:cNvGraphicFramePr>
          <p:nvPr>
            <p:extLst>
              <p:ext uri="{D42A27DB-BD31-4B8C-83A1-F6EECF244321}">
                <p14:modId xmlns:p14="http://schemas.microsoft.com/office/powerpoint/2010/main" xmlns="" val="2550605498"/>
              </p:ext>
            </p:extLst>
          </p:nvPr>
        </p:nvGraphicFramePr>
        <p:xfrm>
          <a:off x="2108353" y="2708920"/>
          <a:ext cx="4848200" cy="3337560"/>
        </p:xfrm>
        <a:graphic>
          <a:graphicData uri="http://schemas.openxmlformats.org/drawingml/2006/table">
            <a:tbl>
              <a:tblPr firstRow="1" bandRow="1">
                <a:tableStyleId>{5C22544A-7EE6-4342-B048-85BDC9FD1C3A}</a:tableStyleId>
              </a:tblPr>
              <a:tblGrid>
                <a:gridCol w="3768080"/>
                <a:gridCol w="1080120"/>
              </a:tblGrid>
              <a:tr h="370840">
                <a:tc>
                  <a:txBody>
                    <a:bodyPr/>
                    <a:lstStyle/>
                    <a:p>
                      <a:r>
                        <a:rPr lang="pt-BR" dirty="0" smtClean="0"/>
                        <a:t>Fase do Direito</a:t>
                      </a:r>
                      <a:r>
                        <a:rPr lang="pt-BR" baseline="0" dirty="0" smtClean="0"/>
                        <a:t> Minerário</a:t>
                      </a:r>
                      <a:endParaRPr lang="pt-BR" dirty="0"/>
                    </a:p>
                  </a:txBody>
                  <a:tcPr/>
                </a:tc>
                <a:tc>
                  <a:txBody>
                    <a:bodyPr/>
                    <a:lstStyle/>
                    <a:p>
                      <a:pPr algn="ctr"/>
                      <a:r>
                        <a:rPr lang="pt-BR" dirty="0" smtClean="0"/>
                        <a:t>Quant.</a:t>
                      </a:r>
                      <a:endParaRPr lang="pt-BR" dirty="0"/>
                    </a:p>
                  </a:txBody>
                  <a:tcPr/>
                </a:tc>
              </a:tr>
              <a:tr h="370840">
                <a:tc>
                  <a:txBody>
                    <a:bodyPr/>
                    <a:lstStyle/>
                    <a:p>
                      <a:r>
                        <a:rPr lang="pt-BR" dirty="0" smtClean="0"/>
                        <a:t>Requerimento de Pesquisa </a:t>
                      </a:r>
                      <a:endParaRPr lang="pt-BR" dirty="0"/>
                    </a:p>
                  </a:txBody>
                  <a:tcPr/>
                </a:tc>
                <a:tc>
                  <a:txBody>
                    <a:bodyPr/>
                    <a:lstStyle/>
                    <a:p>
                      <a:pPr algn="ctr"/>
                      <a:r>
                        <a:rPr lang="pt-BR" dirty="0" smtClean="0"/>
                        <a:t>1.438</a:t>
                      </a:r>
                      <a:endParaRPr lang="pt-BR" dirty="0"/>
                    </a:p>
                  </a:txBody>
                  <a:tcPr/>
                </a:tc>
              </a:tr>
              <a:tr h="370840">
                <a:tc>
                  <a:txBody>
                    <a:bodyPr/>
                    <a:lstStyle/>
                    <a:p>
                      <a:r>
                        <a:rPr lang="pt-BR" dirty="0" smtClean="0"/>
                        <a:t>Autorização de Pesquisa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934</a:t>
                      </a:r>
                    </a:p>
                  </a:txBody>
                  <a:tcPr/>
                </a:tc>
              </a:tr>
              <a:tr h="370840">
                <a:tc>
                  <a:txBody>
                    <a:bodyPr/>
                    <a:lstStyle/>
                    <a:p>
                      <a:r>
                        <a:rPr lang="pt-BR" dirty="0" smtClean="0"/>
                        <a:t>Requerimento de Lavra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97</a:t>
                      </a:r>
                    </a:p>
                  </a:txBody>
                  <a:tcPr/>
                </a:tc>
              </a:tr>
              <a:tr h="370840">
                <a:tc>
                  <a:txBody>
                    <a:bodyPr/>
                    <a:lstStyle/>
                    <a:p>
                      <a:r>
                        <a:rPr lang="pt-BR" dirty="0" smtClean="0"/>
                        <a:t>Concessão de Lavra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231</a:t>
                      </a:r>
                    </a:p>
                  </a:txBody>
                  <a:tcPr/>
                </a:tc>
              </a:tr>
              <a:tr h="370840">
                <a:tc>
                  <a:txBody>
                    <a:bodyPr/>
                    <a:lstStyle/>
                    <a:p>
                      <a:r>
                        <a:rPr lang="pt-BR" dirty="0" smtClean="0"/>
                        <a:t>Requerimento de Licenciamento </a:t>
                      </a:r>
                      <a:endParaRPr lang="pt-BR" dirty="0"/>
                    </a:p>
                  </a:txBody>
                  <a:tcPr/>
                </a:tc>
                <a:tc>
                  <a:txBody>
                    <a:bodyPr/>
                    <a:lstStyle/>
                    <a:p>
                      <a:pPr algn="ctr"/>
                      <a:r>
                        <a:rPr lang="pt-BR" dirty="0" smtClean="0"/>
                        <a:t>178</a:t>
                      </a:r>
                      <a:endParaRPr lang="pt-BR" dirty="0"/>
                    </a:p>
                  </a:txBody>
                  <a:tcPr/>
                </a:tc>
              </a:tr>
              <a:tr h="370840">
                <a:tc>
                  <a:txBody>
                    <a:bodyPr/>
                    <a:lstStyle/>
                    <a:p>
                      <a:r>
                        <a:rPr lang="pt-BR" dirty="0" smtClean="0"/>
                        <a:t>Registro de Licenciamento</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237</a:t>
                      </a:r>
                    </a:p>
                  </a:txBody>
                  <a:tcPr/>
                </a:tc>
              </a:tr>
              <a:tr h="370840">
                <a:tc>
                  <a:txBody>
                    <a:bodyPr/>
                    <a:lstStyle/>
                    <a:p>
                      <a:r>
                        <a:rPr lang="pt-BR" dirty="0" smtClean="0"/>
                        <a:t>Lavra Garimpeira</a:t>
                      </a:r>
                      <a:endParaRPr lang="pt-BR" dirty="0"/>
                    </a:p>
                  </a:txBody>
                  <a:tcPr/>
                </a:tc>
                <a:tc>
                  <a:txBody>
                    <a:bodyPr/>
                    <a:lstStyle/>
                    <a:p>
                      <a:pPr algn="ctr"/>
                      <a:r>
                        <a:rPr lang="pt-BR" dirty="0" smtClean="0"/>
                        <a:t>1</a:t>
                      </a:r>
                      <a:endParaRPr lang="pt-BR" dirty="0"/>
                    </a:p>
                  </a:txBody>
                  <a:tcPr/>
                </a:tc>
              </a:tr>
              <a:tr h="370840">
                <a:tc>
                  <a:txBody>
                    <a:bodyPr/>
                    <a:lstStyle/>
                    <a:p>
                      <a:r>
                        <a:rPr lang="pt-BR" dirty="0" smtClean="0">
                          <a:solidFill>
                            <a:srgbClr val="FF0000"/>
                          </a:solidFill>
                        </a:rPr>
                        <a:t>Total</a:t>
                      </a:r>
                      <a:endParaRPr lang="pt-BR" dirty="0">
                        <a:solidFill>
                          <a:srgbClr val="FF0000"/>
                        </a:solidFill>
                      </a:endParaRPr>
                    </a:p>
                  </a:txBody>
                  <a:tcPr/>
                </a:tc>
                <a:tc>
                  <a:txBody>
                    <a:bodyPr/>
                    <a:lstStyle/>
                    <a:p>
                      <a:pPr algn="ctr"/>
                      <a:r>
                        <a:rPr lang="pt-BR" dirty="0" smtClean="0">
                          <a:solidFill>
                            <a:srgbClr val="FF0000"/>
                          </a:solidFill>
                        </a:rPr>
                        <a:t>3.116</a:t>
                      </a:r>
                      <a:endParaRPr lang="pt-BR" dirty="0">
                        <a:solidFill>
                          <a:srgbClr val="FF0000"/>
                        </a:solidFill>
                      </a:endParaRPr>
                    </a:p>
                  </a:txBody>
                  <a:tcPr/>
                </a:tc>
              </a:tr>
            </a:tbl>
          </a:graphicData>
        </a:graphic>
      </p:graphicFrame>
    </p:spTree>
    <p:extLst>
      <p:ext uri="{BB962C8B-B14F-4D97-AF65-F5344CB8AC3E}">
        <p14:creationId xmlns:p14="http://schemas.microsoft.com/office/powerpoint/2010/main" xmlns="" val="36207181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23528" y="1628800"/>
            <a:ext cx="8568952" cy="923330"/>
          </a:xfrm>
          <a:prstGeom prst="rect">
            <a:avLst/>
          </a:prstGeom>
        </p:spPr>
        <p:txBody>
          <a:bodyPr wrap="square">
            <a:spAutoFit/>
          </a:bodyPr>
          <a:lstStyle/>
          <a:p>
            <a:pPr algn="ctr"/>
            <a:r>
              <a:rPr lang="pt-BR" b="1" u="sng" dirty="0"/>
              <a:t>SUPERINTENDÊNCIA DO DNPM-PE</a:t>
            </a:r>
          </a:p>
          <a:p>
            <a:pPr lvl="0" algn="ctr"/>
            <a:endParaRPr lang="pt-BR" dirty="0"/>
          </a:p>
          <a:p>
            <a:pPr lvl="0" algn="ctr"/>
            <a:r>
              <a:rPr lang="pt-BR" dirty="0" smtClean="0"/>
              <a:t>ÁGUA MINERAL: processos em tramitação </a:t>
            </a:r>
            <a:r>
              <a:rPr lang="pt-BR" sz="1200" dirty="0"/>
              <a:t>(Fev/2013)</a:t>
            </a:r>
            <a:r>
              <a:rPr lang="pt-BR" dirty="0" smtClean="0"/>
              <a:t> = 131</a:t>
            </a:r>
            <a:endParaRPr lang="pt-BR" dirty="0"/>
          </a:p>
        </p:txBody>
      </p:sp>
      <p:graphicFrame>
        <p:nvGraphicFramePr>
          <p:cNvPr id="3" name="Tabela 2"/>
          <p:cNvGraphicFramePr>
            <a:graphicFrameLocks noGrp="1"/>
          </p:cNvGraphicFramePr>
          <p:nvPr>
            <p:extLst>
              <p:ext uri="{D42A27DB-BD31-4B8C-83A1-F6EECF244321}">
                <p14:modId xmlns:p14="http://schemas.microsoft.com/office/powerpoint/2010/main" xmlns="" val="3677056403"/>
              </p:ext>
            </p:extLst>
          </p:nvPr>
        </p:nvGraphicFramePr>
        <p:xfrm>
          <a:off x="2108353" y="2708920"/>
          <a:ext cx="4848200" cy="2225040"/>
        </p:xfrm>
        <a:graphic>
          <a:graphicData uri="http://schemas.openxmlformats.org/drawingml/2006/table">
            <a:tbl>
              <a:tblPr firstRow="1" bandRow="1">
                <a:tableStyleId>{5C22544A-7EE6-4342-B048-85BDC9FD1C3A}</a:tableStyleId>
              </a:tblPr>
              <a:tblGrid>
                <a:gridCol w="3768080"/>
                <a:gridCol w="1080120"/>
              </a:tblGrid>
              <a:tr h="370840">
                <a:tc>
                  <a:txBody>
                    <a:bodyPr/>
                    <a:lstStyle/>
                    <a:p>
                      <a:r>
                        <a:rPr lang="pt-BR" dirty="0" smtClean="0"/>
                        <a:t>Fase do Direito</a:t>
                      </a:r>
                      <a:r>
                        <a:rPr lang="pt-BR" baseline="0" dirty="0" smtClean="0"/>
                        <a:t> Minerário</a:t>
                      </a:r>
                      <a:endParaRPr lang="pt-BR" dirty="0"/>
                    </a:p>
                  </a:txBody>
                  <a:tcPr/>
                </a:tc>
                <a:tc>
                  <a:txBody>
                    <a:bodyPr/>
                    <a:lstStyle/>
                    <a:p>
                      <a:pPr algn="ctr"/>
                      <a:r>
                        <a:rPr lang="pt-BR" dirty="0" smtClean="0"/>
                        <a:t>Quant.</a:t>
                      </a:r>
                      <a:endParaRPr lang="pt-BR" dirty="0"/>
                    </a:p>
                  </a:txBody>
                  <a:tcPr/>
                </a:tc>
              </a:tr>
              <a:tr h="370840">
                <a:tc>
                  <a:txBody>
                    <a:bodyPr/>
                    <a:lstStyle/>
                    <a:p>
                      <a:r>
                        <a:rPr lang="pt-BR" dirty="0" smtClean="0"/>
                        <a:t>Requerimento de Pesquisa </a:t>
                      </a:r>
                      <a:endParaRPr lang="pt-BR" dirty="0"/>
                    </a:p>
                  </a:txBody>
                  <a:tcPr/>
                </a:tc>
                <a:tc>
                  <a:txBody>
                    <a:bodyPr/>
                    <a:lstStyle/>
                    <a:p>
                      <a:pPr algn="ctr"/>
                      <a:r>
                        <a:rPr lang="pt-BR" dirty="0" smtClean="0"/>
                        <a:t>31</a:t>
                      </a:r>
                      <a:endParaRPr lang="pt-BR" dirty="0"/>
                    </a:p>
                  </a:txBody>
                  <a:tcPr/>
                </a:tc>
              </a:tr>
              <a:tr h="370840">
                <a:tc>
                  <a:txBody>
                    <a:bodyPr/>
                    <a:lstStyle/>
                    <a:p>
                      <a:r>
                        <a:rPr lang="pt-BR" dirty="0" smtClean="0"/>
                        <a:t>Autorização de Pesquisa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30</a:t>
                      </a:r>
                    </a:p>
                  </a:txBody>
                  <a:tcPr/>
                </a:tc>
              </a:tr>
              <a:tr h="370840">
                <a:tc>
                  <a:txBody>
                    <a:bodyPr/>
                    <a:lstStyle/>
                    <a:p>
                      <a:r>
                        <a:rPr lang="pt-BR" dirty="0" smtClean="0"/>
                        <a:t>Requerimento de Lavra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8</a:t>
                      </a:r>
                    </a:p>
                  </a:txBody>
                  <a:tcPr/>
                </a:tc>
              </a:tr>
              <a:tr h="370840">
                <a:tc>
                  <a:txBody>
                    <a:bodyPr/>
                    <a:lstStyle/>
                    <a:p>
                      <a:r>
                        <a:rPr lang="pt-BR" dirty="0" smtClean="0"/>
                        <a:t>Concessão de Lavra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62</a:t>
                      </a:r>
                    </a:p>
                  </a:txBody>
                  <a:tcPr/>
                </a:tc>
              </a:tr>
              <a:tr h="370840">
                <a:tc>
                  <a:txBody>
                    <a:bodyPr/>
                    <a:lstStyle/>
                    <a:p>
                      <a:r>
                        <a:rPr lang="pt-BR" dirty="0" smtClean="0">
                          <a:solidFill>
                            <a:srgbClr val="FF0000"/>
                          </a:solidFill>
                        </a:rPr>
                        <a:t>Total</a:t>
                      </a:r>
                      <a:endParaRPr lang="pt-BR" dirty="0">
                        <a:solidFill>
                          <a:srgbClr val="FF0000"/>
                        </a:solidFill>
                      </a:endParaRPr>
                    </a:p>
                  </a:txBody>
                  <a:tcPr/>
                </a:tc>
                <a:tc>
                  <a:txBody>
                    <a:bodyPr/>
                    <a:lstStyle/>
                    <a:p>
                      <a:pPr algn="ctr"/>
                      <a:r>
                        <a:rPr lang="pt-BR" dirty="0" smtClean="0">
                          <a:solidFill>
                            <a:srgbClr val="FF0000"/>
                          </a:solidFill>
                        </a:rPr>
                        <a:t>131</a:t>
                      </a:r>
                      <a:endParaRPr lang="pt-BR" dirty="0">
                        <a:solidFill>
                          <a:srgbClr val="FF0000"/>
                        </a:solidFill>
                      </a:endParaRPr>
                    </a:p>
                  </a:txBody>
                  <a:tcPr/>
                </a:tc>
              </a:tr>
            </a:tbl>
          </a:graphicData>
        </a:graphic>
      </p:graphicFrame>
    </p:spTree>
    <p:extLst>
      <p:ext uri="{BB962C8B-B14F-4D97-AF65-F5344CB8AC3E}">
        <p14:creationId xmlns:p14="http://schemas.microsoft.com/office/powerpoint/2010/main" xmlns="" val="4073507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23528" y="1628800"/>
            <a:ext cx="8568952" cy="923330"/>
          </a:xfrm>
          <a:prstGeom prst="rect">
            <a:avLst/>
          </a:prstGeom>
        </p:spPr>
        <p:txBody>
          <a:bodyPr wrap="square">
            <a:spAutoFit/>
          </a:bodyPr>
          <a:lstStyle/>
          <a:p>
            <a:pPr algn="ctr"/>
            <a:r>
              <a:rPr lang="pt-BR" b="1" u="sng" dirty="0"/>
              <a:t>SUPERINTENDÊNCIA DO DNPM-PE</a:t>
            </a:r>
          </a:p>
          <a:p>
            <a:pPr lvl="0" algn="ctr"/>
            <a:endParaRPr lang="pt-BR" dirty="0"/>
          </a:p>
          <a:p>
            <a:pPr lvl="0" algn="ctr"/>
            <a:r>
              <a:rPr lang="pt-BR" dirty="0" smtClean="0"/>
              <a:t>AREIA: processos em tramitação </a:t>
            </a:r>
            <a:r>
              <a:rPr lang="pt-BR" sz="1200" dirty="0"/>
              <a:t>(Fev/2013)</a:t>
            </a:r>
            <a:r>
              <a:rPr lang="pt-BR" dirty="0" smtClean="0"/>
              <a:t> = 478</a:t>
            </a:r>
            <a:endParaRPr lang="pt-BR" dirty="0"/>
          </a:p>
        </p:txBody>
      </p:sp>
      <p:graphicFrame>
        <p:nvGraphicFramePr>
          <p:cNvPr id="4" name="Tabela 3"/>
          <p:cNvGraphicFramePr>
            <a:graphicFrameLocks noGrp="1"/>
          </p:cNvGraphicFramePr>
          <p:nvPr>
            <p:extLst>
              <p:ext uri="{D42A27DB-BD31-4B8C-83A1-F6EECF244321}">
                <p14:modId xmlns:p14="http://schemas.microsoft.com/office/powerpoint/2010/main" xmlns="" val="2480478959"/>
              </p:ext>
            </p:extLst>
          </p:nvPr>
        </p:nvGraphicFramePr>
        <p:xfrm>
          <a:off x="2183904" y="2708920"/>
          <a:ext cx="4848200" cy="3708400"/>
        </p:xfrm>
        <a:graphic>
          <a:graphicData uri="http://schemas.openxmlformats.org/drawingml/2006/table">
            <a:tbl>
              <a:tblPr firstRow="1" bandRow="1">
                <a:tableStyleId>{5C22544A-7EE6-4342-B048-85BDC9FD1C3A}</a:tableStyleId>
              </a:tblPr>
              <a:tblGrid>
                <a:gridCol w="3768080"/>
                <a:gridCol w="1080120"/>
              </a:tblGrid>
              <a:tr h="370840">
                <a:tc>
                  <a:txBody>
                    <a:bodyPr/>
                    <a:lstStyle/>
                    <a:p>
                      <a:r>
                        <a:rPr lang="pt-BR" dirty="0" smtClean="0"/>
                        <a:t>Fase do Direito</a:t>
                      </a:r>
                      <a:r>
                        <a:rPr lang="pt-BR" baseline="0" dirty="0" smtClean="0"/>
                        <a:t> Minerário</a:t>
                      </a:r>
                      <a:endParaRPr lang="pt-BR" dirty="0"/>
                    </a:p>
                  </a:txBody>
                  <a:tcPr/>
                </a:tc>
                <a:tc>
                  <a:txBody>
                    <a:bodyPr/>
                    <a:lstStyle/>
                    <a:p>
                      <a:pPr algn="ctr"/>
                      <a:r>
                        <a:rPr lang="pt-BR" dirty="0" smtClean="0"/>
                        <a:t>Quant.</a:t>
                      </a:r>
                      <a:endParaRPr lang="pt-BR" dirty="0"/>
                    </a:p>
                  </a:txBody>
                  <a:tcPr/>
                </a:tc>
              </a:tr>
              <a:tr h="370840">
                <a:tc>
                  <a:txBody>
                    <a:bodyPr/>
                    <a:lstStyle/>
                    <a:p>
                      <a:r>
                        <a:rPr lang="pt-BR" dirty="0" smtClean="0"/>
                        <a:t>Autorização de Pesquisa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116</a:t>
                      </a:r>
                    </a:p>
                  </a:txBody>
                  <a:tcPr/>
                </a:tc>
              </a:tr>
              <a:tr h="370840">
                <a:tc>
                  <a:txBody>
                    <a:bodyPr/>
                    <a:lstStyle/>
                    <a:p>
                      <a:r>
                        <a:rPr lang="pt-BR" dirty="0" smtClean="0"/>
                        <a:t>Concessão de Lavra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8</a:t>
                      </a:r>
                    </a:p>
                  </a:txBody>
                  <a:tcPr/>
                </a:tc>
              </a:tr>
              <a:tr h="370840">
                <a:tc>
                  <a:txBody>
                    <a:bodyPr/>
                    <a:lstStyle/>
                    <a:p>
                      <a:r>
                        <a:rPr lang="pt-BR" dirty="0" smtClean="0"/>
                        <a:t>Licenciamento</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146</a:t>
                      </a:r>
                    </a:p>
                  </a:txBody>
                  <a:tcPr/>
                </a:tc>
              </a:tr>
              <a:tr h="370840">
                <a:tc>
                  <a:txBody>
                    <a:bodyPr/>
                    <a:lstStyle/>
                    <a:p>
                      <a:r>
                        <a:rPr lang="pt-BR" dirty="0" smtClean="0"/>
                        <a:t>Requerimento de Lavra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30</a:t>
                      </a:r>
                    </a:p>
                  </a:txBody>
                  <a:tcPr/>
                </a:tc>
              </a:tr>
              <a:tr h="370840">
                <a:tc>
                  <a:txBody>
                    <a:bodyPr/>
                    <a:lstStyle/>
                    <a:p>
                      <a:r>
                        <a:rPr lang="pt-BR" dirty="0" smtClean="0"/>
                        <a:t>Requerimento de Licenciamento </a:t>
                      </a:r>
                      <a:endParaRPr lang="pt-BR" dirty="0"/>
                    </a:p>
                  </a:txBody>
                  <a:tcPr/>
                </a:tc>
                <a:tc>
                  <a:txBody>
                    <a:bodyPr/>
                    <a:lstStyle/>
                    <a:p>
                      <a:pPr algn="ctr"/>
                      <a:r>
                        <a:rPr lang="pt-BR" dirty="0" smtClean="0"/>
                        <a:t>71</a:t>
                      </a:r>
                      <a:endParaRPr lang="pt-BR" dirty="0"/>
                    </a:p>
                  </a:txBody>
                  <a:tcPr/>
                </a:tc>
              </a:tr>
              <a:tr h="370840">
                <a:tc>
                  <a:txBody>
                    <a:bodyPr/>
                    <a:lstStyle/>
                    <a:p>
                      <a:r>
                        <a:rPr lang="pt-BR" dirty="0" smtClean="0"/>
                        <a:t>Requerimento de Pesquisa </a:t>
                      </a:r>
                      <a:endParaRPr lang="pt-BR" dirty="0"/>
                    </a:p>
                  </a:txBody>
                  <a:tcPr/>
                </a:tc>
                <a:tc>
                  <a:txBody>
                    <a:bodyPr/>
                    <a:lstStyle/>
                    <a:p>
                      <a:pPr algn="ctr"/>
                      <a:r>
                        <a:rPr lang="pt-BR" dirty="0" smtClean="0"/>
                        <a:t>107</a:t>
                      </a:r>
                      <a:endParaRPr lang="pt-BR" dirty="0"/>
                    </a:p>
                  </a:txBody>
                  <a:tcPr/>
                </a:tc>
              </a:tr>
              <a:tr h="370840">
                <a:tc>
                  <a:txBody>
                    <a:bodyPr/>
                    <a:lstStyle/>
                    <a:p>
                      <a:r>
                        <a:rPr lang="pt-BR" dirty="0" smtClean="0">
                          <a:solidFill>
                            <a:srgbClr val="FF0000"/>
                          </a:solidFill>
                        </a:rPr>
                        <a:t>Total</a:t>
                      </a:r>
                      <a:endParaRPr lang="pt-BR" dirty="0">
                        <a:solidFill>
                          <a:srgbClr val="FF0000"/>
                        </a:solidFill>
                      </a:endParaRPr>
                    </a:p>
                  </a:txBody>
                  <a:tcPr/>
                </a:tc>
                <a:tc>
                  <a:txBody>
                    <a:bodyPr/>
                    <a:lstStyle/>
                    <a:p>
                      <a:pPr algn="ctr"/>
                      <a:r>
                        <a:rPr lang="pt-BR" dirty="0" smtClean="0">
                          <a:solidFill>
                            <a:srgbClr val="FF0000"/>
                          </a:solidFill>
                        </a:rPr>
                        <a:t>478</a:t>
                      </a:r>
                      <a:endParaRPr lang="pt-BR" dirty="0">
                        <a:solidFill>
                          <a:srgbClr val="FF0000"/>
                        </a:solidFill>
                      </a:endParaRPr>
                    </a:p>
                  </a:txBody>
                  <a:tcPr/>
                </a:tc>
              </a:tr>
              <a:tr h="370840">
                <a:tc>
                  <a:txBody>
                    <a:bodyPr/>
                    <a:lstStyle/>
                    <a:p>
                      <a:r>
                        <a:rPr lang="pt-BR" dirty="0" smtClean="0"/>
                        <a:t>Uso em Construção Civil</a:t>
                      </a:r>
                      <a:endParaRPr lang="pt-BR" dirty="0"/>
                    </a:p>
                  </a:txBody>
                  <a:tcPr/>
                </a:tc>
                <a:tc>
                  <a:txBody>
                    <a:bodyPr/>
                    <a:lstStyle/>
                    <a:p>
                      <a:pPr algn="ctr"/>
                      <a:r>
                        <a:rPr lang="pt-BR" dirty="0" smtClean="0"/>
                        <a:t>461</a:t>
                      </a:r>
                      <a:endParaRPr lang="pt-BR" dirty="0"/>
                    </a:p>
                  </a:txBody>
                  <a:tcPr/>
                </a:tc>
              </a:tr>
              <a:tr h="370840">
                <a:tc>
                  <a:txBody>
                    <a:bodyPr/>
                    <a:lstStyle/>
                    <a:p>
                      <a:r>
                        <a:rPr lang="pt-BR" dirty="0" smtClean="0"/>
                        <a:t>Uso</a:t>
                      </a:r>
                      <a:r>
                        <a:rPr lang="pt-BR" baseline="0" dirty="0" smtClean="0"/>
                        <a:t> </a:t>
                      </a:r>
                      <a:r>
                        <a:rPr lang="pt-BR" dirty="0" smtClean="0"/>
                        <a:t>Industrial</a:t>
                      </a:r>
                      <a:endParaRPr lang="pt-BR" dirty="0"/>
                    </a:p>
                  </a:txBody>
                  <a:tcPr/>
                </a:tc>
                <a:tc>
                  <a:txBody>
                    <a:bodyPr/>
                    <a:lstStyle/>
                    <a:p>
                      <a:pPr algn="ctr"/>
                      <a:r>
                        <a:rPr lang="pt-BR" dirty="0" smtClean="0"/>
                        <a:t>17</a:t>
                      </a:r>
                      <a:endParaRPr lang="pt-BR" dirty="0"/>
                    </a:p>
                  </a:txBody>
                  <a:tcPr/>
                </a:tc>
              </a:tr>
            </a:tbl>
          </a:graphicData>
        </a:graphic>
      </p:graphicFrame>
    </p:spTree>
    <p:extLst>
      <p:ext uri="{BB962C8B-B14F-4D97-AF65-F5344CB8AC3E}">
        <p14:creationId xmlns:p14="http://schemas.microsoft.com/office/powerpoint/2010/main" xmlns="" val="20655775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95536" y="1484784"/>
            <a:ext cx="8424936" cy="923330"/>
          </a:xfrm>
          <a:prstGeom prst="rect">
            <a:avLst/>
          </a:prstGeom>
        </p:spPr>
        <p:txBody>
          <a:bodyPr wrap="square">
            <a:spAutoFit/>
          </a:bodyPr>
          <a:lstStyle/>
          <a:p>
            <a:pPr algn="ctr"/>
            <a:r>
              <a:rPr lang="pt-BR" b="1" u="sng" dirty="0"/>
              <a:t>SUPERINTENDÊNCIA DO DNPM-PE</a:t>
            </a:r>
          </a:p>
          <a:p>
            <a:pPr lvl="0" algn="ctr"/>
            <a:endParaRPr lang="pt-BR" dirty="0"/>
          </a:p>
          <a:p>
            <a:pPr lvl="0" algn="ctr"/>
            <a:r>
              <a:rPr lang="pt-BR" dirty="0" smtClean="0"/>
              <a:t>ARGILA: processos em </a:t>
            </a:r>
            <a:r>
              <a:rPr lang="pt-BR" dirty="0"/>
              <a:t>tramitação </a:t>
            </a:r>
            <a:r>
              <a:rPr lang="pt-BR" sz="1200" dirty="0"/>
              <a:t>(Fev/2013)</a:t>
            </a:r>
            <a:r>
              <a:rPr lang="pt-BR" dirty="0" smtClean="0"/>
              <a:t> = 244</a:t>
            </a:r>
            <a:endParaRPr lang="pt-BR" dirty="0"/>
          </a:p>
        </p:txBody>
      </p:sp>
      <p:graphicFrame>
        <p:nvGraphicFramePr>
          <p:cNvPr id="3" name="Tabela 2"/>
          <p:cNvGraphicFramePr>
            <a:graphicFrameLocks noGrp="1"/>
          </p:cNvGraphicFramePr>
          <p:nvPr>
            <p:extLst>
              <p:ext uri="{D42A27DB-BD31-4B8C-83A1-F6EECF244321}">
                <p14:modId xmlns:p14="http://schemas.microsoft.com/office/powerpoint/2010/main" xmlns="" val="1746732708"/>
              </p:ext>
            </p:extLst>
          </p:nvPr>
        </p:nvGraphicFramePr>
        <p:xfrm>
          <a:off x="179512" y="2708920"/>
          <a:ext cx="8856984" cy="3235960"/>
        </p:xfrm>
        <a:graphic>
          <a:graphicData uri="http://schemas.openxmlformats.org/drawingml/2006/table">
            <a:tbl>
              <a:tblPr firstRow="1" bandRow="1">
                <a:tableStyleId>{5C22544A-7EE6-4342-B048-85BDC9FD1C3A}</a:tableStyleId>
              </a:tblPr>
              <a:tblGrid>
                <a:gridCol w="3528392"/>
                <a:gridCol w="864096"/>
                <a:gridCol w="1152128"/>
                <a:gridCol w="1296144"/>
                <a:gridCol w="1296144"/>
                <a:gridCol w="720080"/>
              </a:tblGrid>
              <a:tr h="370840">
                <a:tc>
                  <a:txBody>
                    <a:bodyPr/>
                    <a:lstStyle/>
                    <a:p>
                      <a:r>
                        <a:rPr lang="pt-BR" dirty="0" smtClean="0"/>
                        <a:t>Fase do Direito</a:t>
                      </a:r>
                      <a:r>
                        <a:rPr lang="pt-BR" baseline="0" dirty="0" smtClean="0"/>
                        <a:t> Minerário</a:t>
                      </a:r>
                      <a:endParaRPr lang="pt-BR" dirty="0"/>
                    </a:p>
                  </a:txBody>
                  <a:tcPr/>
                </a:tc>
                <a:tc>
                  <a:txBody>
                    <a:bodyPr/>
                    <a:lstStyle/>
                    <a:p>
                      <a:pPr algn="ctr"/>
                      <a:r>
                        <a:rPr lang="pt-BR" dirty="0" smtClean="0"/>
                        <a:t>Argila</a:t>
                      </a:r>
                      <a:endParaRPr lang="pt-BR" dirty="0"/>
                    </a:p>
                  </a:txBody>
                  <a:tcPr/>
                </a:tc>
                <a:tc>
                  <a:txBody>
                    <a:bodyPr/>
                    <a:lstStyle/>
                    <a:p>
                      <a:pPr algn="ctr"/>
                      <a:r>
                        <a:rPr lang="pt-BR" dirty="0" smtClean="0"/>
                        <a:t>Argila Classe II</a:t>
                      </a:r>
                      <a:endParaRPr lang="pt-B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dirty="0" smtClean="0"/>
                        <a:t>Argila Classe VII</a:t>
                      </a:r>
                    </a:p>
                  </a:txBody>
                  <a:tcPr/>
                </a:tc>
                <a:tc>
                  <a:txBody>
                    <a:bodyPr/>
                    <a:lstStyle/>
                    <a:p>
                      <a:pPr algn="ctr"/>
                      <a:r>
                        <a:rPr lang="pt-BR" dirty="0" smtClean="0"/>
                        <a:t>Argila Refratária</a:t>
                      </a:r>
                      <a:endParaRPr lang="pt-BR" dirty="0"/>
                    </a:p>
                  </a:txBody>
                  <a:tcPr/>
                </a:tc>
                <a:tc>
                  <a:txBody>
                    <a:bodyPr/>
                    <a:lstStyle/>
                    <a:p>
                      <a:pPr algn="ctr"/>
                      <a:r>
                        <a:rPr lang="pt-BR" dirty="0" smtClean="0"/>
                        <a:t>Total</a:t>
                      </a:r>
                      <a:endParaRPr lang="pt-BR" dirty="0"/>
                    </a:p>
                  </a:txBody>
                  <a:tcPr/>
                </a:tc>
              </a:tr>
              <a:tr h="370840">
                <a:tc>
                  <a:txBody>
                    <a:bodyPr/>
                    <a:lstStyle/>
                    <a:p>
                      <a:r>
                        <a:rPr lang="pt-BR" dirty="0" smtClean="0"/>
                        <a:t>Requerimento de Pesquisa </a:t>
                      </a:r>
                      <a:endParaRPr lang="pt-BR" dirty="0"/>
                    </a:p>
                  </a:txBody>
                  <a:tcPr/>
                </a:tc>
                <a:tc>
                  <a:txBody>
                    <a:bodyPr/>
                    <a:lstStyle/>
                    <a:p>
                      <a:pPr algn="ctr"/>
                      <a:r>
                        <a:rPr lang="pt-BR" dirty="0" smtClean="0"/>
                        <a:t>1</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59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76</a:t>
                      </a:r>
                    </a:p>
                  </a:txBody>
                  <a:tcPr/>
                </a:tc>
              </a:tr>
              <a:tr h="370840">
                <a:tc>
                  <a:txBody>
                    <a:bodyPr/>
                    <a:lstStyle/>
                    <a:p>
                      <a:r>
                        <a:rPr lang="pt-BR" dirty="0" smtClean="0"/>
                        <a:t>Autorização de Pesquisa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31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50</a:t>
                      </a:r>
                    </a:p>
                  </a:txBody>
                  <a:tcPr/>
                </a:tc>
              </a:tr>
              <a:tr h="370840">
                <a:tc>
                  <a:txBody>
                    <a:bodyPr/>
                    <a:lstStyle/>
                    <a:p>
                      <a:r>
                        <a:rPr lang="pt-BR" dirty="0" smtClean="0"/>
                        <a:t>Requerimento de Lavra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9</a:t>
                      </a:r>
                    </a:p>
                  </a:txBody>
                  <a:tcPr/>
                </a:tc>
              </a:tr>
              <a:tr h="370840">
                <a:tc>
                  <a:txBody>
                    <a:bodyPr/>
                    <a:lstStyle/>
                    <a:p>
                      <a:r>
                        <a:rPr lang="pt-BR" dirty="0" smtClean="0"/>
                        <a:t>Concessão de Lavra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16</a:t>
                      </a:r>
                    </a:p>
                  </a:txBody>
                  <a:tcPr/>
                </a:tc>
              </a:tr>
              <a:tr h="370840">
                <a:tc>
                  <a:txBody>
                    <a:bodyPr/>
                    <a:lstStyle/>
                    <a:p>
                      <a:r>
                        <a:rPr lang="pt-BR" dirty="0" smtClean="0"/>
                        <a:t>Requerimento de Licenciamento </a:t>
                      </a:r>
                      <a:endParaRPr lang="pt-BR" dirty="0"/>
                    </a:p>
                  </a:txBody>
                  <a:tcPr/>
                </a:tc>
                <a:tc>
                  <a:txBody>
                    <a:bodyPr/>
                    <a:lstStyle/>
                    <a:p>
                      <a:pPr algn="ctr"/>
                      <a:r>
                        <a:rPr lang="pt-BR" dirty="0" smtClean="0"/>
                        <a:t>-</a:t>
                      </a:r>
                      <a:endParaRPr lang="pt-BR" dirty="0"/>
                    </a:p>
                  </a:txBody>
                  <a:tcPr/>
                </a:tc>
                <a:tc>
                  <a:txBody>
                    <a:bodyPr/>
                    <a:lstStyle/>
                    <a:p>
                      <a:pPr algn="ctr"/>
                      <a:r>
                        <a:rPr lang="pt-BR" dirty="0" smtClean="0"/>
                        <a:t>23</a:t>
                      </a:r>
                      <a:endParaRPr lang="pt-BR" dirty="0"/>
                    </a:p>
                  </a:txBody>
                  <a:tcPr/>
                </a:tc>
                <a:tc>
                  <a:txBody>
                    <a:bodyPr/>
                    <a:lstStyle/>
                    <a:p>
                      <a:pPr algn="ctr"/>
                      <a:r>
                        <a:rPr lang="pt-BR" dirty="0" smtClean="0"/>
                        <a:t>14</a:t>
                      </a:r>
                      <a:endParaRPr lang="pt-BR" dirty="0"/>
                    </a:p>
                  </a:txBody>
                  <a:tcPr/>
                </a:tc>
                <a:tc>
                  <a:txBody>
                    <a:bodyPr/>
                    <a:lstStyle/>
                    <a:p>
                      <a:pPr algn="ctr"/>
                      <a:r>
                        <a:rPr lang="pt-BR" dirty="0" smtClean="0"/>
                        <a:t>-</a:t>
                      </a:r>
                      <a:endParaRPr lang="pt-BR" dirty="0"/>
                    </a:p>
                  </a:txBody>
                  <a:tcPr/>
                </a:tc>
                <a:tc>
                  <a:txBody>
                    <a:bodyPr/>
                    <a:lstStyle/>
                    <a:p>
                      <a:pPr algn="ctr"/>
                      <a:r>
                        <a:rPr lang="pt-BR" dirty="0" smtClean="0"/>
                        <a:t>37</a:t>
                      </a:r>
                      <a:endParaRPr lang="pt-BR" dirty="0"/>
                    </a:p>
                  </a:txBody>
                  <a:tcPr/>
                </a:tc>
              </a:tr>
              <a:tr h="370840">
                <a:tc>
                  <a:txBody>
                    <a:bodyPr/>
                    <a:lstStyle/>
                    <a:p>
                      <a:r>
                        <a:rPr lang="pt-BR" dirty="0" smtClean="0"/>
                        <a:t>Registro de Licenciamento</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a:t>
                      </a:r>
                    </a:p>
                  </a:txBody>
                  <a:tcPr/>
                </a:tc>
                <a:tc>
                  <a:txBody>
                    <a:bodyPr/>
                    <a:lstStyle/>
                    <a:p>
                      <a:pPr algn="ctr"/>
                      <a:r>
                        <a:rPr lang="pt-BR" dirty="0" smtClean="0"/>
                        <a:t>44</a:t>
                      </a:r>
                      <a:endParaRPr lang="pt-BR" dirty="0"/>
                    </a:p>
                  </a:txBody>
                  <a:tcPr/>
                </a:tc>
                <a:tc>
                  <a:txBody>
                    <a:bodyPr/>
                    <a:lstStyle/>
                    <a:p>
                      <a:pPr algn="ctr"/>
                      <a:r>
                        <a:rPr lang="pt-BR" dirty="0" smtClean="0"/>
                        <a:t>12</a:t>
                      </a:r>
                      <a:endParaRPr lang="pt-BR" dirty="0"/>
                    </a:p>
                  </a:txBody>
                  <a:tcPr/>
                </a:tc>
                <a:tc>
                  <a:txBody>
                    <a:bodyPr/>
                    <a:lstStyle/>
                    <a:p>
                      <a:pPr algn="ctr"/>
                      <a:r>
                        <a:rPr lang="pt-BR" dirty="0" smtClean="0"/>
                        <a:t>-</a:t>
                      </a:r>
                      <a:endParaRPr lang="pt-BR" dirty="0"/>
                    </a:p>
                  </a:txBody>
                  <a:tcPr/>
                </a:tc>
                <a:tc>
                  <a:txBody>
                    <a:bodyPr/>
                    <a:lstStyle/>
                    <a:p>
                      <a:pPr algn="ctr"/>
                      <a:r>
                        <a:rPr lang="pt-BR" dirty="0" smtClean="0"/>
                        <a:t>56</a:t>
                      </a:r>
                      <a:endParaRPr lang="pt-BR" dirty="0"/>
                    </a:p>
                  </a:txBody>
                  <a:tcPr/>
                </a:tc>
              </a:tr>
              <a:tr h="370840">
                <a:tc>
                  <a:txBody>
                    <a:bodyPr/>
                    <a:lstStyle/>
                    <a:p>
                      <a:r>
                        <a:rPr lang="pt-BR" dirty="0" smtClean="0">
                          <a:solidFill>
                            <a:srgbClr val="FF0000"/>
                          </a:solidFill>
                        </a:rPr>
                        <a:t>Total</a:t>
                      </a:r>
                      <a:endParaRPr lang="pt-BR" dirty="0">
                        <a:solidFill>
                          <a:srgbClr val="FF0000"/>
                        </a:solidFill>
                      </a:endParaRPr>
                    </a:p>
                  </a:txBody>
                  <a:tcPr/>
                </a:tc>
                <a:tc>
                  <a:txBody>
                    <a:bodyPr/>
                    <a:lstStyle/>
                    <a:p>
                      <a:pPr algn="ctr"/>
                      <a:r>
                        <a:rPr lang="pt-BR" dirty="0" smtClean="0">
                          <a:solidFill>
                            <a:srgbClr val="FF0000"/>
                          </a:solidFill>
                        </a:rPr>
                        <a:t>1</a:t>
                      </a:r>
                      <a:endParaRPr lang="pt-BR" dirty="0">
                        <a:solidFill>
                          <a:srgbClr val="FF0000"/>
                        </a:solidFill>
                      </a:endParaRPr>
                    </a:p>
                  </a:txBody>
                  <a:tcPr/>
                </a:tc>
                <a:tc>
                  <a:txBody>
                    <a:bodyPr/>
                    <a:lstStyle/>
                    <a:p>
                      <a:pPr algn="ctr"/>
                      <a:r>
                        <a:rPr lang="pt-BR" dirty="0" smtClean="0">
                          <a:solidFill>
                            <a:srgbClr val="FF0000"/>
                          </a:solidFill>
                        </a:rPr>
                        <a:t>101</a:t>
                      </a:r>
                      <a:endParaRPr lang="pt-BR" dirty="0">
                        <a:solidFill>
                          <a:srgbClr val="FF0000"/>
                        </a:solidFill>
                      </a:endParaRPr>
                    </a:p>
                  </a:txBody>
                  <a:tcPr/>
                </a:tc>
                <a:tc>
                  <a:txBody>
                    <a:bodyPr/>
                    <a:lstStyle/>
                    <a:p>
                      <a:pPr algn="ctr"/>
                      <a:r>
                        <a:rPr lang="pt-BR" dirty="0" smtClean="0">
                          <a:solidFill>
                            <a:srgbClr val="FF0000"/>
                          </a:solidFill>
                        </a:rPr>
                        <a:t>124</a:t>
                      </a:r>
                      <a:endParaRPr lang="pt-BR" dirty="0">
                        <a:solidFill>
                          <a:srgbClr val="FF0000"/>
                        </a:solidFill>
                      </a:endParaRPr>
                    </a:p>
                  </a:txBody>
                  <a:tcPr/>
                </a:tc>
                <a:tc>
                  <a:txBody>
                    <a:bodyPr/>
                    <a:lstStyle/>
                    <a:p>
                      <a:pPr algn="ctr"/>
                      <a:r>
                        <a:rPr lang="pt-BR" dirty="0" smtClean="0">
                          <a:solidFill>
                            <a:srgbClr val="FF0000"/>
                          </a:solidFill>
                        </a:rPr>
                        <a:t>18</a:t>
                      </a:r>
                      <a:endParaRPr lang="pt-BR" dirty="0">
                        <a:solidFill>
                          <a:srgbClr val="FF0000"/>
                        </a:solidFill>
                      </a:endParaRPr>
                    </a:p>
                  </a:txBody>
                  <a:tcPr/>
                </a:tc>
                <a:tc>
                  <a:txBody>
                    <a:bodyPr/>
                    <a:lstStyle/>
                    <a:p>
                      <a:pPr algn="ctr"/>
                      <a:r>
                        <a:rPr lang="pt-BR" dirty="0" smtClean="0">
                          <a:solidFill>
                            <a:srgbClr val="FF0000"/>
                          </a:solidFill>
                        </a:rPr>
                        <a:t>244</a:t>
                      </a:r>
                      <a:endParaRPr lang="pt-BR" dirty="0">
                        <a:solidFill>
                          <a:srgbClr val="FF0000"/>
                        </a:solidFill>
                      </a:endParaRPr>
                    </a:p>
                  </a:txBody>
                  <a:tcPr/>
                </a:tc>
              </a:tr>
            </a:tbl>
          </a:graphicData>
        </a:graphic>
      </p:graphicFrame>
    </p:spTree>
    <p:extLst>
      <p:ext uri="{BB962C8B-B14F-4D97-AF65-F5344CB8AC3E}">
        <p14:creationId xmlns:p14="http://schemas.microsoft.com/office/powerpoint/2010/main" xmlns="" val="336292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23528" y="1628800"/>
            <a:ext cx="8568952" cy="923330"/>
          </a:xfrm>
          <a:prstGeom prst="rect">
            <a:avLst/>
          </a:prstGeom>
        </p:spPr>
        <p:txBody>
          <a:bodyPr wrap="square">
            <a:spAutoFit/>
          </a:bodyPr>
          <a:lstStyle/>
          <a:p>
            <a:pPr algn="ctr"/>
            <a:r>
              <a:rPr lang="pt-BR" b="1" u="sng" dirty="0"/>
              <a:t>SUPERINTENDÊNCIA DO DNPM-PE</a:t>
            </a:r>
          </a:p>
          <a:p>
            <a:pPr lvl="0" algn="ctr"/>
            <a:endParaRPr lang="pt-BR" dirty="0"/>
          </a:p>
          <a:p>
            <a:pPr lvl="0" algn="ctr"/>
            <a:r>
              <a:rPr lang="pt-BR" dirty="0" smtClean="0"/>
              <a:t>BRITA: Processos em tramitação </a:t>
            </a:r>
            <a:r>
              <a:rPr lang="pt-BR" sz="1200" dirty="0" smtClean="0"/>
              <a:t>(Fev/2013)</a:t>
            </a:r>
            <a:r>
              <a:rPr lang="pt-BR" dirty="0" smtClean="0"/>
              <a:t> = 295</a:t>
            </a:r>
            <a:endParaRPr lang="pt-BR" dirty="0"/>
          </a:p>
        </p:txBody>
      </p:sp>
      <p:graphicFrame>
        <p:nvGraphicFramePr>
          <p:cNvPr id="3" name="Tabela 2"/>
          <p:cNvGraphicFramePr>
            <a:graphicFrameLocks noGrp="1"/>
          </p:cNvGraphicFramePr>
          <p:nvPr>
            <p:extLst>
              <p:ext uri="{D42A27DB-BD31-4B8C-83A1-F6EECF244321}">
                <p14:modId xmlns:p14="http://schemas.microsoft.com/office/powerpoint/2010/main" xmlns="" val="3261492689"/>
              </p:ext>
            </p:extLst>
          </p:nvPr>
        </p:nvGraphicFramePr>
        <p:xfrm>
          <a:off x="1151620" y="2636912"/>
          <a:ext cx="6912768" cy="2966720"/>
        </p:xfrm>
        <a:graphic>
          <a:graphicData uri="http://schemas.openxmlformats.org/drawingml/2006/table">
            <a:tbl>
              <a:tblPr firstRow="1" bandRow="1">
                <a:tableStyleId>{5C22544A-7EE6-4342-B048-85BDC9FD1C3A}</a:tableStyleId>
              </a:tblPr>
              <a:tblGrid>
                <a:gridCol w="3744416"/>
                <a:gridCol w="1152128"/>
                <a:gridCol w="1152128"/>
                <a:gridCol w="864096"/>
              </a:tblGrid>
              <a:tr h="370840">
                <a:tc>
                  <a:txBody>
                    <a:bodyPr/>
                    <a:lstStyle/>
                    <a:p>
                      <a:r>
                        <a:rPr lang="pt-BR" dirty="0" smtClean="0"/>
                        <a:t>Fase do Direito</a:t>
                      </a:r>
                      <a:r>
                        <a:rPr lang="pt-BR" baseline="0" dirty="0" smtClean="0"/>
                        <a:t> Minerário</a:t>
                      </a:r>
                      <a:endParaRPr lang="pt-BR" dirty="0"/>
                    </a:p>
                  </a:txBody>
                  <a:tcPr/>
                </a:tc>
                <a:tc>
                  <a:txBody>
                    <a:bodyPr/>
                    <a:lstStyle/>
                    <a:p>
                      <a:pPr algn="ctr"/>
                      <a:r>
                        <a:rPr lang="pt-BR" dirty="0" smtClean="0"/>
                        <a:t>Granito</a:t>
                      </a:r>
                      <a:endParaRPr lang="pt-BR" dirty="0"/>
                    </a:p>
                  </a:txBody>
                  <a:tcPr/>
                </a:tc>
                <a:tc>
                  <a:txBody>
                    <a:bodyPr/>
                    <a:lstStyle/>
                    <a:p>
                      <a:pPr algn="ctr"/>
                      <a:r>
                        <a:rPr lang="pt-BR" dirty="0" smtClean="0"/>
                        <a:t>Gnaisse</a:t>
                      </a:r>
                      <a:endParaRPr lang="pt-BR" dirty="0"/>
                    </a:p>
                  </a:txBody>
                  <a:tcPr/>
                </a:tc>
                <a:tc>
                  <a:txBody>
                    <a:bodyPr/>
                    <a:lstStyle/>
                    <a:p>
                      <a:pPr algn="ctr"/>
                      <a:r>
                        <a:rPr lang="pt-BR" dirty="0" smtClean="0"/>
                        <a:t>Total</a:t>
                      </a:r>
                      <a:endParaRPr lang="pt-BR" dirty="0"/>
                    </a:p>
                  </a:txBody>
                  <a:tcPr/>
                </a:tc>
              </a:tr>
              <a:tr h="370840">
                <a:tc>
                  <a:txBody>
                    <a:bodyPr/>
                    <a:lstStyle/>
                    <a:p>
                      <a:r>
                        <a:rPr lang="pt-BR" dirty="0" smtClean="0"/>
                        <a:t>Requerimento de Pesquisa </a:t>
                      </a:r>
                      <a:endParaRPr lang="pt-BR" dirty="0"/>
                    </a:p>
                  </a:txBody>
                  <a:tcPr/>
                </a:tc>
                <a:tc>
                  <a:txBody>
                    <a:bodyPr/>
                    <a:lstStyle/>
                    <a:p>
                      <a:pPr algn="ctr"/>
                      <a:r>
                        <a:rPr lang="pt-BR" dirty="0" smtClean="0"/>
                        <a:t>100</a:t>
                      </a:r>
                      <a:endParaRPr lang="pt-BR" dirty="0"/>
                    </a:p>
                  </a:txBody>
                  <a:tcPr/>
                </a:tc>
                <a:tc>
                  <a:txBody>
                    <a:bodyPr/>
                    <a:lstStyle/>
                    <a:p>
                      <a:pPr algn="ctr"/>
                      <a:r>
                        <a:rPr lang="pt-BR" dirty="0" smtClean="0"/>
                        <a:t>4</a:t>
                      </a:r>
                      <a:endParaRPr lang="pt-BR" dirty="0"/>
                    </a:p>
                  </a:txBody>
                  <a:tcPr/>
                </a:tc>
                <a:tc>
                  <a:txBody>
                    <a:bodyPr/>
                    <a:lstStyle/>
                    <a:p>
                      <a:pPr algn="ctr"/>
                      <a:r>
                        <a:rPr lang="pt-BR" dirty="0" smtClean="0"/>
                        <a:t>104</a:t>
                      </a:r>
                      <a:endParaRPr lang="pt-BR" dirty="0"/>
                    </a:p>
                  </a:txBody>
                  <a:tcPr/>
                </a:tc>
              </a:tr>
              <a:tr h="370840">
                <a:tc>
                  <a:txBody>
                    <a:bodyPr/>
                    <a:lstStyle/>
                    <a:p>
                      <a:r>
                        <a:rPr lang="pt-BR" dirty="0" smtClean="0"/>
                        <a:t>Autorização de Pesquisa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85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97</a:t>
                      </a:r>
                    </a:p>
                  </a:txBody>
                  <a:tcPr/>
                </a:tc>
              </a:tr>
              <a:tr h="370840">
                <a:tc>
                  <a:txBody>
                    <a:bodyPr/>
                    <a:lstStyle/>
                    <a:p>
                      <a:r>
                        <a:rPr lang="pt-BR" dirty="0" smtClean="0"/>
                        <a:t>Requerimento de Lavra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18</a:t>
                      </a:r>
                    </a:p>
                  </a:txBody>
                  <a:tcPr/>
                </a:tc>
              </a:tr>
              <a:tr h="370840">
                <a:tc>
                  <a:txBody>
                    <a:bodyPr/>
                    <a:lstStyle/>
                    <a:p>
                      <a:r>
                        <a:rPr lang="pt-BR" dirty="0" smtClean="0"/>
                        <a:t>Concessão de Lavra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21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21</a:t>
                      </a:r>
                    </a:p>
                  </a:txBody>
                  <a:tcPr/>
                </a:tc>
              </a:tr>
              <a:tr h="370840">
                <a:tc>
                  <a:txBody>
                    <a:bodyPr/>
                    <a:lstStyle/>
                    <a:p>
                      <a:r>
                        <a:rPr lang="pt-BR" dirty="0" smtClean="0"/>
                        <a:t>Requerimento de Licenciamento </a:t>
                      </a:r>
                      <a:endParaRPr lang="pt-BR" dirty="0"/>
                    </a:p>
                  </a:txBody>
                  <a:tcPr/>
                </a:tc>
                <a:tc>
                  <a:txBody>
                    <a:bodyPr/>
                    <a:lstStyle/>
                    <a:p>
                      <a:pPr algn="ctr"/>
                      <a:r>
                        <a:rPr lang="pt-BR" dirty="0" smtClean="0"/>
                        <a:t>20</a:t>
                      </a:r>
                      <a:endParaRPr lang="pt-BR" dirty="0"/>
                    </a:p>
                  </a:txBody>
                  <a:tcPr/>
                </a:tc>
                <a:tc>
                  <a:txBody>
                    <a:bodyPr/>
                    <a:lstStyle/>
                    <a:p>
                      <a:pPr algn="ctr"/>
                      <a:r>
                        <a:rPr lang="pt-BR" dirty="0" smtClean="0"/>
                        <a:t>2</a:t>
                      </a:r>
                      <a:endParaRPr lang="pt-BR" dirty="0"/>
                    </a:p>
                  </a:txBody>
                  <a:tcPr/>
                </a:tc>
                <a:tc>
                  <a:txBody>
                    <a:bodyPr/>
                    <a:lstStyle/>
                    <a:p>
                      <a:pPr algn="ctr"/>
                      <a:r>
                        <a:rPr lang="pt-BR" dirty="0" smtClean="0"/>
                        <a:t>22</a:t>
                      </a:r>
                      <a:endParaRPr lang="pt-BR" dirty="0"/>
                    </a:p>
                  </a:txBody>
                  <a:tcPr/>
                </a:tc>
              </a:tr>
              <a:tr h="370840">
                <a:tc>
                  <a:txBody>
                    <a:bodyPr/>
                    <a:lstStyle/>
                    <a:p>
                      <a:r>
                        <a:rPr lang="pt-BR" dirty="0" smtClean="0"/>
                        <a:t>Registro de Licenciamento</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33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33</a:t>
                      </a:r>
                    </a:p>
                  </a:txBody>
                  <a:tcPr/>
                </a:tc>
              </a:tr>
              <a:tr h="370840">
                <a:tc>
                  <a:txBody>
                    <a:bodyPr/>
                    <a:lstStyle/>
                    <a:p>
                      <a:r>
                        <a:rPr lang="pt-BR" dirty="0" smtClean="0">
                          <a:solidFill>
                            <a:srgbClr val="FF0000"/>
                          </a:solidFill>
                        </a:rPr>
                        <a:t>Total</a:t>
                      </a:r>
                      <a:endParaRPr lang="pt-BR" dirty="0">
                        <a:solidFill>
                          <a:srgbClr val="FF0000"/>
                        </a:solidFill>
                      </a:endParaRPr>
                    </a:p>
                  </a:txBody>
                  <a:tcPr/>
                </a:tc>
                <a:tc>
                  <a:txBody>
                    <a:bodyPr/>
                    <a:lstStyle/>
                    <a:p>
                      <a:pPr algn="ctr"/>
                      <a:r>
                        <a:rPr lang="pt-BR" dirty="0" smtClean="0">
                          <a:solidFill>
                            <a:srgbClr val="FF0000"/>
                          </a:solidFill>
                        </a:rPr>
                        <a:t>277</a:t>
                      </a:r>
                      <a:endParaRPr lang="pt-BR" dirty="0">
                        <a:solidFill>
                          <a:srgbClr val="FF0000"/>
                        </a:solidFill>
                      </a:endParaRPr>
                    </a:p>
                  </a:txBody>
                  <a:tcPr/>
                </a:tc>
                <a:tc>
                  <a:txBody>
                    <a:bodyPr/>
                    <a:lstStyle/>
                    <a:p>
                      <a:pPr algn="ctr"/>
                      <a:r>
                        <a:rPr lang="pt-BR" dirty="0" smtClean="0">
                          <a:solidFill>
                            <a:srgbClr val="FF0000"/>
                          </a:solidFill>
                        </a:rPr>
                        <a:t>18</a:t>
                      </a:r>
                      <a:endParaRPr lang="pt-BR" dirty="0">
                        <a:solidFill>
                          <a:srgbClr val="FF0000"/>
                        </a:solidFill>
                      </a:endParaRPr>
                    </a:p>
                  </a:txBody>
                  <a:tcPr/>
                </a:tc>
                <a:tc>
                  <a:txBody>
                    <a:bodyPr/>
                    <a:lstStyle/>
                    <a:p>
                      <a:pPr algn="ctr"/>
                      <a:r>
                        <a:rPr lang="pt-BR" dirty="0" smtClean="0">
                          <a:solidFill>
                            <a:srgbClr val="FF0000"/>
                          </a:solidFill>
                        </a:rPr>
                        <a:t>295</a:t>
                      </a:r>
                      <a:endParaRPr lang="pt-BR" dirty="0">
                        <a:solidFill>
                          <a:srgbClr val="FF0000"/>
                        </a:solidFill>
                      </a:endParaRPr>
                    </a:p>
                  </a:txBody>
                  <a:tcPr/>
                </a:tc>
              </a:tr>
            </a:tbl>
          </a:graphicData>
        </a:graphic>
      </p:graphicFrame>
    </p:spTree>
    <p:extLst>
      <p:ext uri="{BB962C8B-B14F-4D97-AF65-F5344CB8AC3E}">
        <p14:creationId xmlns:p14="http://schemas.microsoft.com/office/powerpoint/2010/main" xmlns="" val="9291539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23528" y="1628800"/>
            <a:ext cx="8568952" cy="923330"/>
          </a:xfrm>
          <a:prstGeom prst="rect">
            <a:avLst/>
          </a:prstGeom>
        </p:spPr>
        <p:txBody>
          <a:bodyPr wrap="square">
            <a:spAutoFit/>
          </a:bodyPr>
          <a:lstStyle/>
          <a:p>
            <a:pPr algn="ctr"/>
            <a:r>
              <a:rPr lang="pt-BR" b="1" u="sng" dirty="0"/>
              <a:t>SUPERINTENDÊNCIA DO DNPM-PE</a:t>
            </a:r>
          </a:p>
          <a:p>
            <a:pPr lvl="0" algn="ctr"/>
            <a:endParaRPr lang="pt-BR" dirty="0"/>
          </a:p>
          <a:p>
            <a:pPr lvl="0" algn="ctr"/>
            <a:r>
              <a:rPr lang="pt-BR" dirty="0" smtClean="0"/>
              <a:t>CALCÁRIO: Processos em tramitação </a:t>
            </a:r>
            <a:r>
              <a:rPr lang="pt-BR" sz="1200" dirty="0" smtClean="0"/>
              <a:t>(Fev/2013)</a:t>
            </a:r>
            <a:r>
              <a:rPr lang="pt-BR" dirty="0" smtClean="0"/>
              <a:t> = 207</a:t>
            </a:r>
            <a:endParaRPr lang="pt-BR" dirty="0"/>
          </a:p>
        </p:txBody>
      </p:sp>
      <p:graphicFrame>
        <p:nvGraphicFramePr>
          <p:cNvPr id="3" name="Tabela 2"/>
          <p:cNvGraphicFramePr>
            <a:graphicFrameLocks noGrp="1"/>
          </p:cNvGraphicFramePr>
          <p:nvPr>
            <p:extLst>
              <p:ext uri="{D42A27DB-BD31-4B8C-83A1-F6EECF244321}">
                <p14:modId xmlns:p14="http://schemas.microsoft.com/office/powerpoint/2010/main" xmlns="" val="1236805455"/>
              </p:ext>
            </p:extLst>
          </p:nvPr>
        </p:nvGraphicFramePr>
        <p:xfrm>
          <a:off x="1151620" y="2636912"/>
          <a:ext cx="7164796" cy="2966720"/>
        </p:xfrm>
        <a:graphic>
          <a:graphicData uri="http://schemas.openxmlformats.org/drawingml/2006/table">
            <a:tbl>
              <a:tblPr firstRow="1" bandRow="1">
                <a:tableStyleId>{5C22544A-7EE6-4342-B048-85BDC9FD1C3A}</a:tableStyleId>
              </a:tblPr>
              <a:tblGrid>
                <a:gridCol w="3744416"/>
                <a:gridCol w="1152128"/>
                <a:gridCol w="1404156"/>
                <a:gridCol w="864096"/>
              </a:tblGrid>
              <a:tr h="370840">
                <a:tc>
                  <a:txBody>
                    <a:bodyPr/>
                    <a:lstStyle/>
                    <a:p>
                      <a:r>
                        <a:rPr lang="pt-BR" dirty="0" smtClean="0"/>
                        <a:t>Fase do Direito</a:t>
                      </a:r>
                      <a:r>
                        <a:rPr lang="pt-BR" baseline="0" dirty="0" smtClean="0"/>
                        <a:t> Minerário</a:t>
                      </a:r>
                      <a:endParaRPr lang="pt-BR" dirty="0"/>
                    </a:p>
                  </a:txBody>
                  <a:tcPr/>
                </a:tc>
                <a:tc>
                  <a:txBody>
                    <a:bodyPr/>
                    <a:lstStyle/>
                    <a:p>
                      <a:pPr algn="ctr"/>
                      <a:r>
                        <a:rPr lang="pt-BR" dirty="0" smtClean="0"/>
                        <a:t>Calcítico</a:t>
                      </a:r>
                      <a:endParaRPr lang="pt-BR" dirty="0"/>
                    </a:p>
                  </a:txBody>
                  <a:tcPr/>
                </a:tc>
                <a:tc>
                  <a:txBody>
                    <a:bodyPr/>
                    <a:lstStyle/>
                    <a:p>
                      <a:pPr algn="ctr"/>
                      <a:r>
                        <a:rPr lang="pt-BR" dirty="0" smtClean="0"/>
                        <a:t>Dolomítico</a:t>
                      </a:r>
                      <a:endParaRPr lang="pt-BR" dirty="0"/>
                    </a:p>
                  </a:txBody>
                  <a:tcPr/>
                </a:tc>
                <a:tc>
                  <a:txBody>
                    <a:bodyPr/>
                    <a:lstStyle/>
                    <a:p>
                      <a:pPr algn="ctr"/>
                      <a:r>
                        <a:rPr lang="pt-BR" dirty="0" smtClean="0"/>
                        <a:t>Total</a:t>
                      </a:r>
                      <a:endParaRPr lang="pt-BR" dirty="0"/>
                    </a:p>
                  </a:txBody>
                  <a:tcPr/>
                </a:tc>
              </a:tr>
              <a:tr h="370840">
                <a:tc>
                  <a:txBody>
                    <a:bodyPr/>
                    <a:lstStyle/>
                    <a:p>
                      <a:r>
                        <a:rPr lang="pt-BR" dirty="0" smtClean="0"/>
                        <a:t>Requerimento de Pesquisa </a:t>
                      </a:r>
                      <a:endParaRPr lang="pt-BR" dirty="0"/>
                    </a:p>
                  </a:txBody>
                  <a:tcPr/>
                </a:tc>
                <a:tc>
                  <a:txBody>
                    <a:bodyPr/>
                    <a:lstStyle/>
                    <a:p>
                      <a:pPr algn="ctr"/>
                      <a:r>
                        <a:rPr lang="pt-BR" dirty="0" smtClean="0"/>
                        <a:t>48</a:t>
                      </a:r>
                      <a:endParaRPr lang="pt-BR" dirty="0"/>
                    </a:p>
                  </a:txBody>
                  <a:tcPr/>
                </a:tc>
                <a:tc>
                  <a:txBody>
                    <a:bodyPr/>
                    <a:lstStyle/>
                    <a:p>
                      <a:pPr algn="ctr"/>
                      <a:r>
                        <a:rPr lang="pt-BR" dirty="0" smtClean="0"/>
                        <a:t>1</a:t>
                      </a:r>
                      <a:endParaRPr lang="pt-BR" dirty="0"/>
                    </a:p>
                  </a:txBody>
                  <a:tcPr/>
                </a:tc>
                <a:tc>
                  <a:txBody>
                    <a:bodyPr/>
                    <a:lstStyle/>
                    <a:p>
                      <a:pPr algn="ctr"/>
                      <a:r>
                        <a:rPr lang="pt-BR" dirty="0" smtClean="0"/>
                        <a:t>49</a:t>
                      </a:r>
                      <a:endParaRPr lang="pt-BR" dirty="0"/>
                    </a:p>
                  </a:txBody>
                  <a:tcPr/>
                </a:tc>
              </a:tr>
              <a:tr h="370840">
                <a:tc>
                  <a:txBody>
                    <a:bodyPr/>
                    <a:lstStyle/>
                    <a:p>
                      <a:r>
                        <a:rPr lang="pt-BR" dirty="0" smtClean="0"/>
                        <a:t>Autorização de Pesquisa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118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120</a:t>
                      </a:r>
                    </a:p>
                  </a:txBody>
                  <a:tcPr/>
                </a:tc>
              </a:tr>
              <a:tr h="370840">
                <a:tc>
                  <a:txBody>
                    <a:bodyPr/>
                    <a:lstStyle/>
                    <a:p>
                      <a:r>
                        <a:rPr lang="pt-BR" dirty="0" smtClean="0"/>
                        <a:t>Requerimento de Lavra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11</a:t>
                      </a:r>
                    </a:p>
                  </a:txBody>
                  <a:tcPr/>
                </a:tc>
              </a:tr>
              <a:tr h="370840">
                <a:tc>
                  <a:txBody>
                    <a:bodyPr/>
                    <a:lstStyle/>
                    <a:p>
                      <a:r>
                        <a:rPr lang="pt-BR" dirty="0" smtClean="0"/>
                        <a:t>Concessão de Lavra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19</a:t>
                      </a:r>
                    </a:p>
                  </a:txBody>
                  <a:tcPr/>
                </a:tc>
              </a:tr>
              <a:tr h="370840">
                <a:tc>
                  <a:txBody>
                    <a:bodyPr/>
                    <a:lstStyle/>
                    <a:p>
                      <a:r>
                        <a:rPr lang="pt-BR" dirty="0" smtClean="0"/>
                        <a:t>Requerimento de Licenciamento </a:t>
                      </a:r>
                      <a:endParaRPr lang="pt-BR" dirty="0"/>
                    </a:p>
                  </a:txBody>
                  <a:tcPr/>
                </a:tc>
                <a:tc>
                  <a:txBody>
                    <a:bodyPr/>
                    <a:lstStyle/>
                    <a:p>
                      <a:pPr algn="ctr"/>
                      <a:r>
                        <a:rPr lang="pt-BR" dirty="0" smtClean="0"/>
                        <a:t>-</a:t>
                      </a:r>
                      <a:endParaRPr lang="pt-BR" dirty="0"/>
                    </a:p>
                  </a:txBody>
                  <a:tcPr/>
                </a:tc>
                <a:tc>
                  <a:txBody>
                    <a:bodyPr/>
                    <a:lstStyle/>
                    <a:p>
                      <a:pPr algn="ctr"/>
                      <a:r>
                        <a:rPr lang="pt-BR" dirty="0" smtClean="0"/>
                        <a:t>-</a:t>
                      </a:r>
                      <a:endParaRPr lang="pt-BR" dirty="0"/>
                    </a:p>
                  </a:txBody>
                  <a:tcPr/>
                </a:tc>
                <a:tc>
                  <a:txBody>
                    <a:bodyPr/>
                    <a:lstStyle/>
                    <a:p>
                      <a:pPr algn="ctr"/>
                      <a:r>
                        <a:rPr lang="pt-BR" dirty="0" smtClean="0"/>
                        <a:t>-</a:t>
                      </a:r>
                      <a:endParaRPr lang="pt-BR" dirty="0"/>
                    </a:p>
                  </a:txBody>
                  <a:tcPr/>
                </a:tc>
              </a:tr>
              <a:tr h="370840">
                <a:tc>
                  <a:txBody>
                    <a:bodyPr/>
                    <a:lstStyle/>
                    <a:p>
                      <a:r>
                        <a:rPr lang="pt-BR" dirty="0" smtClean="0"/>
                        <a:t>Registro de Licenciamento</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8</a:t>
                      </a:r>
                    </a:p>
                  </a:txBody>
                  <a:tcPr/>
                </a:tc>
              </a:tr>
              <a:tr h="370840">
                <a:tc>
                  <a:txBody>
                    <a:bodyPr/>
                    <a:lstStyle/>
                    <a:p>
                      <a:r>
                        <a:rPr lang="pt-BR" dirty="0" smtClean="0">
                          <a:solidFill>
                            <a:srgbClr val="FF0000"/>
                          </a:solidFill>
                        </a:rPr>
                        <a:t>Total</a:t>
                      </a:r>
                      <a:endParaRPr lang="pt-BR" dirty="0">
                        <a:solidFill>
                          <a:srgbClr val="FF0000"/>
                        </a:solidFill>
                      </a:endParaRPr>
                    </a:p>
                  </a:txBody>
                  <a:tcPr/>
                </a:tc>
                <a:tc>
                  <a:txBody>
                    <a:bodyPr/>
                    <a:lstStyle/>
                    <a:p>
                      <a:pPr algn="ctr"/>
                      <a:r>
                        <a:rPr lang="pt-BR" dirty="0" smtClean="0">
                          <a:solidFill>
                            <a:srgbClr val="FF0000"/>
                          </a:solidFill>
                        </a:rPr>
                        <a:t>200</a:t>
                      </a:r>
                      <a:endParaRPr lang="pt-BR" dirty="0">
                        <a:solidFill>
                          <a:srgbClr val="FF0000"/>
                        </a:solidFill>
                      </a:endParaRPr>
                    </a:p>
                  </a:txBody>
                  <a:tcPr/>
                </a:tc>
                <a:tc>
                  <a:txBody>
                    <a:bodyPr/>
                    <a:lstStyle/>
                    <a:p>
                      <a:pPr algn="ctr"/>
                      <a:r>
                        <a:rPr lang="pt-BR" dirty="0" smtClean="0">
                          <a:solidFill>
                            <a:srgbClr val="FF0000"/>
                          </a:solidFill>
                        </a:rPr>
                        <a:t>7</a:t>
                      </a:r>
                      <a:endParaRPr lang="pt-BR" dirty="0">
                        <a:solidFill>
                          <a:srgbClr val="FF0000"/>
                        </a:solidFill>
                      </a:endParaRPr>
                    </a:p>
                  </a:txBody>
                  <a:tcPr/>
                </a:tc>
                <a:tc>
                  <a:txBody>
                    <a:bodyPr/>
                    <a:lstStyle/>
                    <a:p>
                      <a:pPr algn="ctr"/>
                      <a:r>
                        <a:rPr lang="pt-BR" dirty="0" smtClean="0">
                          <a:solidFill>
                            <a:srgbClr val="FF0000"/>
                          </a:solidFill>
                        </a:rPr>
                        <a:t>207</a:t>
                      </a:r>
                      <a:endParaRPr lang="pt-BR" dirty="0">
                        <a:solidFill>
                          <a:srgbClr val="FF0000"/>
                        </a:solidFill>
                      </a:endParaRPr>
                    </a:p>
                  </a:txBody>
                  <a:tcPr/>
                </a:tc>
              </a:tr>
            </a:tbl>
          </a:graphicData>
        </a:graphic>
      </p:graphicFrame>
    </p:spTree>
    <p:extLst>
      <p:ext uri="{BB962C8B-B14F-4D97-AF65-F5344CB8AC3E}">
        <p14:creationId xmlns:p14="http://schemas.microsoft.com/office/powerpoint/2010/main" xmlns="" val="41850596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23528" y="1628800"/>
            <a:ext cx="8568952" cy="923330"/>
          </a:xfrm>
          <a:prstGeom prst="rect">
            <a:avLst/>
          </a:prstGeom>
        </p:spPr>
        <p:txBody>
          <a:bodyPr wrap="square">
            <a:spAutoFit/>
          </a:bodyPr>
          <a:lstStyle/>
          <a:p>
            <a:pPr algn="ctr"/>
            <a:r>
              <a:rPr lang="pt-BR" b="1" u="sng" dirty="0"/>
              <a:t>SUPERINTENDÊNCIA DO DNPM-PE</a:t>
            </a:r>
          </a:p>
          <a:p>
            <a:pPr lvl="0" algn="ctr"/>
            <a:endParaRPr lang="pt-BR" dirty="0"/>
          </a:p>
          <a:p>
            <a:pPr lvl="0" algn="ctr"/>
            <a:r>
              <a:rPr lang="pt-BR" dirty="0" smtClean="0"/>
              <a:t>GIPSITA: processos em tramitação </a:t>
            </a:r>
            <a:r>
              <a:rPr lang="pt-BR" sz="1200" dirty="0"/>
              <a:t>(Fev/2013)</a:t>
            </a:r>
            <a:r>
              <a:rPr lang="pt-BR" dirty="0" smtClean="0"/>
              <a:t> = 205</a:t>
            </a:r>
            <a:endParaRPr lang="pt-BR" dirty="0"/>
          </a:p>
        </p:txBody>
      </p:sp>
      <p:graphicFrame>
        <p:nvGraphicFramePr>
          <p:cNvPr id="3" name="Tabela 2"/>
          <p:cNvGraphicFramePr>
            <a:graphicFrameLocks noGrp="1"/>
          </p:cNvGraphicFramePr>
          <p:nvPr>
            <p:extLst>
              <p:ext uri="{D42A27DB-BD31-4B8C-83A1-F6EECF244321}">
                <p14:modId xmlns:p14="http://schemas.microsoft.com/office/powerpoint/2010/main" xmlns="" val="3806380618"/>
              </p:ext>
            </p:extLst>
          </p:nvPr>
        </p:nvGraphicFramePr>
        <p:xfrm>
          <a:off x="2108353" y="2708920"/>
          <a:ext cx="4848200" cy="2225040"/>
        </p:xfrm>
        <a:graphic>
          <a:graphicData uri="http://schemas.openxmlformats.org/drawingml/2006/table">
            <a:tbl>
              <a:tblPr firstRow="1" bandRow="1">
                <a:tableStyleId>{5C22544A-7EE6-4342-B048-85BDC9FD1C3A}</a:tableStyleId>
              </a:tblPr>
              <a:tblGrid>
                <a:gridCol w="3768080"/>
                <a:gridCol w="1080120"/>
              </a:tblGrid>
              <a:tr h="370840">
                <a:tc>
                  <a:txBody>
                    <a:bodyPr/>
                    <a:lstStyle/>
                    <a:p>
                      <a:r>
                        <a:rPr lang="pt-BR" dirty="0" smtClean="0"/>
                        <a:t>Fase do Direito</a:t>
                      </a:r>
                      <a:r>
                        <a:rPr lang="pt-BR" baseline="0" dirty="0" smtClean="0"/>
                        <a:t> Minerário</a:t>
                      </a:r>
                      <a:endParaRPr lang="pt-BR" dirty="0"/>
                    </a:p>
                  </a:txBody>
                  <a:tcPr/>
                </a:tc>
                <a:tc>
                  <a:txBody>
                    <a:bodyPr/>
                    <a:lstStyle/>
                    <a:p>
                      <a:pPr algn="ctr"/>
                      <a:r>
                        <a:rPr lang="pt-BR" dirty="0" smtClean="0"/>
                        <a:t>Quant.</a:t>
                      </a:r>
                      <a:endParaRPr lang="pt-BR" dirty="0"/>
                    </a:p>
                  </a:txBody>
                  <a:tcPr/>
                </a:tc>
              </a:tr>
              <a:tr h="370840">
                <a:tc>
                  <a:txBody>
                    <a:bodyPr/>
                    <a:lstStyle/>
                    <a:p>
                      <a:r>
                        <a:rPr lang="pt-BR" dirty="0" smtClean="0"/>
                        <a:t>Requerimento de Pesquisa </a:t>
                      </a:r>
                      <a:endParaRPr lang="pt-BR" dirty="0"/>
                    </a:p>
                  </a:txBody>
                  <a:tcPr/>
                </a:tc>
                <a:tc>
                  <a:txBody>
                    <a:bodyPr/>
                    <a:lstStyle/>
                    <a:p>
                      <a:pPr algn="ctr"/>
                      <a:r>
                        <a:rPr lang="pt-BR" dirty="0" smtClean="0"/>
                        <a:t>66</a:t>
                      </a:r>
                      <a:endParaRPr lang="pt-BR" dirty="0"/>
                    </a:p>
                  </a:txBody>
                  <a:tcPr/>
                </a:tc>
              </a:tr>
              <a:tr h="370840">
                <a:tc>
                  <a:txBody>
                    <a:bodyPr/>
                    <a:lstStyle/>
                    <a:p>
                      <a:r>
                        <a:rPr lang="pt-BR" dirty="0" smtClean="0"/>
                        <a:t>Autorização de Pesquisa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62</a:t>
                      </a:r>
                    </a:p>
                  </a:txBody>
                  <a:tcPr/>
                </a:tc>
              </a:tr>
              <a:tr h="370840">
                <a:tc>
                  <a:txBody>
                    <a:bodyPr/>
                    <a:lstStyle/>
                    <a:p>
                      <a:r>
                        <a:rPr lang="pt-BR" dirty="0" smtClean="0"/>
                        <a:t>Requerimento de Lavra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16</a:t>
                      </a:r>
                    </a:p>
                  </a:txBody>
                  <a:tcPr/>
                </a:tc>
              </a:tr>
              <a:tr h="370840">
                <a:tc>
                  <a:txBody>
                    <a:bodyPr/>
                    <a:lstStyle/>
                    <a:p>
                      <a:r>
                        <a:rPr lang="pt-BR" dirty="0" smtClean="0"/>
                        <a:t>Concessão de Lavra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61</a:t>
                      </a:r>
                    </a:p>
                  </a:txBody>
                  <a:tcPr/>
                </a:tc>
              </a:tr>
              <a:tr h="370840">
                <a:tc>
                  <a:txBody>
                    <a:bodyPr/>
                    <a:lstStyle/>
                    <a:p>
                      <a:r>
                        <a:rPr lang="pt-BR" dirty="0" smtClean="0">
                          <a:solidFill>
                            <a:srgbClr val="FF0000"/>
                          </a:solidFill>
                        </a:rPr>
                        <a:t>Total</a:t>
                      </a:r>
                      <a:endParaRPr lang="pt-BR" dirty="0">
                        <a:solidFill>
                          <a:srgbClr val="FF0000"/>
                        </a:solidFill>
                      </a:endParaRPr>
                    </a:p>
                  </a:txBody>
                  <a:tcPr/>
                </a:tc>
                <a:tc>
                  <a:txBody>
                    <a:bodyPr/>
                    <a:lstStyle/>
                    <a:p>
                      <a:pPr algn="ctr"/>
                      <a:r>
                        <a:rPr lang="pt-BR" dirty="0" smtClean="0">
                          <a:solidFill>
                            <a:srgbClr val="FF0000"/>
                          </a:solidFill>
                        </a:rPr>
                        <a:t>205</a:t>
                      </a:r>
                      <a:endParaRPr lang="pt-BR" dirty="0">
                        <a:solidFill>
                          <a:srgbClr val="FF0000"/>
                        </a:solidFill>
                      </a:endParaRPr>
                    </a:p>
                  </a:txBody>
                  <a:tcPr/>
                </a:tc>
              </a:tr>
            </a:tbl>
          </a:graphicData>
        </a:graphic>
      </p:graphicFrame>
    </p:spTree>
    <p:extLst>
      <p:ext uri="{BB962C8B-B14F-4D97-AF65-F5344CB8AC3E}">
        <p14:creationId xmlns:p14="http://schemas.microsoft.com/office/powerpoint/2010/main" xmlns="" val="19722177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14452" y="1484784"/>
            <a:ext cx="8568952" cy="5539978"/>
          </a:xfrm>
          <a:prstGeom prst="rect">
            <a:avLst/>
          </a:prstGeom>
        </p:spPr>
        <p:txBody>
          <a:bodyPr wrap="square">
            <a:spAutoFit/>
          </a:bodyPr>
          <a:lstStyle/>
          <a:p>
            <a:pPr algn="ctr"/>
            <a:r>
              <a:rPr lang="pt-BR" b="1" u="sng" dirty="0"/>
              <a:t>SUPERINTENDÊNCIA DO DNPM-PE</a:t>
            </a:r>
          </a:p>
          <a:p>
            <a:pPr lvl="0" algn="ctr"/>
            <a:endParaRPr lang="pt-BR" dirty="0"/>
          </a:p>
          <a:p>
            <a:pPr lvl="0" algn="ctr"/>
            <a:r>
              <a:rPr lang="pt-BR" dirty="0" smtClean="0"/>
              <a:t>NÍQUEL: processos em tramitação </a:t>
            </a:r>
            <a:r>
              <a:rPr lang="pt-BR" sz="1200" dirty="0"/>
              <a:t>(Fev/2013)</a:t>
            </a:r>
            <a:r>
              <a:rPr lang="pt-BR" dirty="0" smtClean="0"/>
              <a:t> = 467</a:t>
            </a:r>
          </a:p>
          <a:p>
            <a:pPr lvl="0" algn="ctr"/>
            <a:endParaRPr lang="pt-BR" sz="1200" dirty="0"/>
          </a:p>
          <a:p>
            <a:pPr lvl="0" algn="ctr"/>
            <a:endParaRPr lang="pt-BR" dirty="0" smtClean="0"/>
          </a:p>
          <a:p>
            <a:pPr lvl="0" algn="ctr"/>
            <a:endParaRPr lang="pt-BR" dirty="0"/>
          </a:p>
          <a:p>
            <a:pPr lvl="0" algn="ctr"/>
            <a:endParaRPr lang="pt-BR" dirty="0" smtClean="0"/>
          </a:p>
          <a:p>
            <a:pPr lvl="0" algn="ctr"/>
            <a:endParaRPr lang="pt-BR" dirty="0"/>
          </a:p>
          <a:p>
            <a:pPr lvl="0" algn="ctr"/>
            <a:endParaRPr lang="pt-BR" dirty="0" smtClean="0"/>
          </a:p>
          <a:p>
            <a:pPr lvl="0" algn="ctr"/>
            <a:endParaRPr lang="pt-BR" dirty="0"/>
          </a:p>
          <a:p>
            <a:pPr lvl="0" algn="ctr"/>
            <a:endParaRPr lang="pt-BR" dirty="0" smtClean="0"/>
          </a:p>
          <a:p>
            <a:pPr lvl="0" algn="ctr"/>
            <a:endParaRPr lang="pt-BR" dirty="0"/>
          </a:p>
          <a:p>
            <a:pPr lvl="0" algn="ctr"/>
            <a:endParaRPr lang="pt-BR" sz="1200" dirty="0" smtClean="0"/>
          </a:p>
          <a:p>
            <a:pPr lvl="0" algn="just"/>
            <a:r>
              <a:rPr lang="pt-BR" sz="1400" dirty="0" smtClean="0"/>
              <a:t>Abreu e Lima, </a:t>
            </a:r>
            <a:r>
              <a:rPr lang="pt-BR" sz="1400" b="1" dirty="0" smtClean="0"/>
              <a:t>Aliança,</a:t>
            </a:r>
            <a:r>
              <a:rPr lang="pt-BR" sz="1400" dirty="0" smtClean="0"/>
              <a:t> Araripina, Arcoverde, Bezerros, Bodocó, Bom Jardim, Brejo da Madre de Deus, Buenos Aires, Buíque, Camaragibe, Caraúbas, Carnaíba, Carpina, Caruaru, Casinhas, Chã de alegria, Chã Grande, Condado, Cumaru, Feira Nova, Ferreiros, Floresta, Frei Miguelino, Glória de Goitá, Goiana, Granito, Gravatá, Ibimirim, Itambé, Jaboatão dos Guararapes, Jataúba, João Alfredo, Lagoa do Carro, Lagoa Grande, Limoeiro, Machados, Natuba, Nazaré da Mata, Orobó, Ouricuri, Parnamirim, Passira, Paudalho, Pedras de Fogo, Petrolina, Pombos, Riacho das Almas, Santa Cecilia, Santa Cruz do Capibaribe, Santa Maria da Boa Vista, Santa Maria do Cambucá, São João do Tigre, São Lourenço da Mata, São Sebastião do Umbuzeiro, São Vicente Ferrer, Sertânia, Solidão, Surubim, Taquaritinga do Norte, Timbaúba, Umbuzeiro, Vertentes e Vicência (64 municípios).</a:t>
            </a:r>
            <a:endParaRPr lang="pt-BR" sz="1400" dirty="0"/>
          </a:p>
        </p:txBody>
      </p:sp>
      <p:graphicFrame>
        <p:nvGraphicFramePr>
          <p:cNvPr id="3" name="Tabela 2"/>
          <p:cNvGraphicFramePr>
            <a:graphicFrameLocks noGrp="1"/>
          </p:cNvGraphicFramePr>
          <p:nvPr>
            <p:extLst>
              <p:ext uri="{D42A27DB-BD31-4B8C-83A1-F6EECF244321}">
                <p14:modId xmlns:p14="http://schemas.microsoft.com/office/powerpoint/2010/main" xmlns="" val="570789894"/>
              </p:ext>
            </p:extLst>
          </p:nvPr>
        </p:nvGraphicFramePr>
        <p:xfrm>
          <a:off x="2051720" y="2492896"/>
          <a:ext cx="4848200" cy="2225040"/>
        </p:xfrm>
        <a:graphic>
          <a:graphicData uri="http://schemas.openxmlformats.org/drawingml/2006/table">
            <a:tbl>
              <a:tblPr firstRow="1" bandRow="1">
                <a:tableStyleId>{5C22544A-7EE6-4342-B048-85BDC9FD1C3A}</a:tableStyleId>
              </a:tblPr>
              <a:tblGrid>
                <a:gridCol w="3768080"/>
                <a:gridCol w="1080120"/>
              </a:tblGrid>
              <a:tr h="370840">
                <a:tc>
                  <a:txBody>
                    <a:bodyPr/>
                    <a:lstStyle/>
                    <a:p>
                      <a:r>
                        <a:rPr lang="pt-BR" dirty="0" smtClean="0"/>
                        <a:t>Fase do Direito</a:t>
                      </a:r>
                      <a:r>
                        <a:rPr lang="pt-BR" baseline="0" dirty="0" smtClean="0"/>
                        <a:t> Minerário</a:t>
                      </a:r>
                      <a:endParaRPr lang="pt-BR" dirty="0"/>
                    </a:p>
                  </a:txBody>
                  <a:tcPr/>
                </a:tc>
                <a:tc>
                  <a:txBody>
                    <a:bodyPr/>
                    <a:lstStyle/>
                    <a:p>
                      <a:pPr algn="ctr"/>
                      <a:r>
                        <a:rPr lang="pt-BR" dirty="0" smtClean="0"/>
                        <a:t>Quant.</a:t>
                      </a:r>
                      <a:endParaRPr lang="pt-BR" dirty="0"/>
                    </a:p>
                  </a:txBody>
                  <a:tcPr/>
                </a:tc>
              </a:tr>
              <a:tr h="370840">
                <a:tc>
                  <a:txBody>
                    <a:bodyPr/>
                    <a:lstStyle/>
                    <a:p>
                      <a:r>
                        <a:rPr lang="pt-BR" dirty="0" smtClean="0"/>
                        <a:t>Requerimento de Pesquisa </a:t>
                      </a:r>
                      <a:endParaRPr lang="pt-BR" dirty="0"/>
                    </a:p>
                  </a:txBody>
                  <a:tcPr/>
                </a:tc>
                <a:tc>
                  <a:txBody>
                    <a:bodyPr/>
                    <a:lstStyle/>
                    <a:p>
                      <a:pPr algn="ctr"/>
                      <a:r>
                        <a:rPr lang="pt-BR" dirty="0" smtClean="0"/>
                        <a:t>375</a:t>
                      </a:r>
                      <a:endParaRPr lang="pt-BR" dirty="0"/>
                    </a:p>
                  </a:txBody>
                  <a:tcPr/>
                </a:tc>
              </a:tr>
              <a:tr h="370840">
                <a:tc>
                  <a:txBody>
                    <a:bodyPr/>
                    <a:lstStyle/>
                    <a:p>
                      <a:r>
                        <a:rPr lang="pt-BR" dirty="0" smtClean="0"/>
                        <a:t>Autorização de Pesquisa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92</a:t>
                      </a:r>
                    </a:p>
                  </a:txBody>
                  <a:tcPr/>
                </a:tc>
              </a:tr>
              <a:tr h="370840">
                <a:tc>
                  <a:txBody>
                    <a:bodyPr/>
                    <a:lstStyle/>
                    <a:p>
                      <a:r>
                        <a:rPr lang="pt-BR" dirty="0" smtClean="0"/>
                        <a:t>Requerimento de Lavra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a:t>
                      </a:r>
                    </a:p>
                  </a:txBody>
                  <a:tcPr/>
                </a:tc>
              </a:tr>
              <a:tr h="370840">
                <a:tc>
                  <a:txBody>
                    <a:bodyPr/>
                    <a:lstStyle/>
                    <a:p>
                      <a:r>
                        <a:rPr lang="pt-BR" dirty="0" smtClean="0"/>
                        <a:t>Concessão de Lavra </a:t>
                      </a:r>
                      <a:endParaRPr lang="pt-B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smtClean="0"/>
                        <a:t>-</a:t>
                      </a:r>
                    </a:p>
                  </a:txBody>
                  <a:tcPr/>
                </a:tc>
              </a:tr>
              <a:tr h="370840">
                <a:tc>
                  <a:txBody>
                    <a:bodyPr/>
                    <a:lstStyle/>
                    <a:p>
                      <a:r>
                        <a:rPr lang="pt-BR" dirty="0" smtClean="0">
                          <a:solidFill>
                            <a:srgbClr val="FF0000"/>
                          </a:solidFill>
                        </a:rPr>
                        <a:t>Total</a:t>
                      </a:r>
                      <a:endParaRPr lang="pt-BR" dirty="0">
                        <a:solidFill>
                          <a:srgbClr val="FF0000"/>
                        </a:solidFill>
                      </a:endParaRPr>
                    </a:p>
                  </a:txBody>
                  <a:tcPr/>
                </a:tc>
                <a:tc>
                  <a:txBody>
                    <a:bodyPr/>
                    <a:lstStyle/>
                    <a:p>
                      <a:pPr algn="ctr"/>
                      <a:r>
                        <a:rPr lang="pt-BR" dirty="0" smtClean="0">
                          <a:solidFill>
                            <a:srgbClr val="FF0000"/>
                          </a:solidFill>
                        </a:rPr>
                        <a:t>467</a:t>
                      </a:r>
                      <a:endParaRPr lang="pt-BR" dirty="0">
                        <a:solidFill>
                          <a:srgbClr val="FF0000"/>
                        </a:solidFill>
                      </a:endParaRPr>
                    </a:p>
                  </a:txBody>
                  <a:tcPr/>
                </a:tc>
              </a:tr>
            </a:tbl>
          </a:graphicData>
        </a:graphic>
      </p:graphicFrame>
    </p:spTree>
    <p:extLst>
      <p:ext uri="{BB962C8B-B14F-4D97-AF65-F5344CB8AC3E}">
        <p14:creationId xmlns:p14="http://schemas.microsoft.com/office/powerpoint/2010/main" xmlns="" val="1936335488"/>
      </p:ext>
    </p:extLst>
  </p:cSld>
  <p:clrMapOvr>
    <a:masterClrMapping/>
  </p:clrMapOvr>
  <p:timing>
    <p:tnLst>
      <p:par>
        <p:cTn id="1" dur="indefinite" restart="never" nodeType="tmRoot"/>
      </p:par>
    </p:tnLst>
  </p:timing>
</p:sld>
</file>

<file path=ppt/theme/theme1.xml><?xml version="1.0" encoding="utf-8"?>
<a:theme xmlns:a="http://schemas.openxmlformats.org/drawingml/2006/main" name="Apresentacao_agp_final (1)">
  <a:themeElements>
    <a:clrScheme name="AG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GP">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G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G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G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G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G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G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G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G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G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G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G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G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Slipstream</Template>
  <TotalTime>175</TotalTime>
  <Words>999</Words>
  <Application>Microsoft Office PowerPoint</Application>
  <PresentationFormat>Apresentação na tela (4:3)</PresentationFormat>
  <Paragraphs>329</Paragraphs>
  <Slides>13</Slides>
  <Notes>0</Notes>
  <HiddenSlides>0</HiddenSlides>
  <MMClips>0</MMClips>
  <ScaleCrop>false</ScaleCrop>
  <HeadingPairs>
    <vt:vector size="4" baseType="variant">
      <vt:variant>
        <vt:lpstr>Tema</vt:lpstr>
      </vt:variant>
      <vt:variant>
        <vt:i4>1</vt:i4>
      </vt:variant>
      <vt:variant>
        <vt:lpstr>Títulos de slides</vt:lpstr>
      </vt:variant>
      <vt:variant>
        <vt:i4>13</vt:i4>
      </vt:variant>
    </vt:vector>
  </HeadingPairs>
  <TitlesOfParts>
    <vt:vector size="14" baseType="lpstr">
      <vt:lpstr>Apresentacao_agp_final (1)</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Sistema Operacional 32bits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Copyright Original</dc:creator>
  <cp:lastModifiedBy>Copyright Original</cp:lastModifiedBy>
  <cp:revision>18</cp:revision>
  <dcterms:created xsi:type="dcterms:W3CDTF">2013-04-12T01:29:23Z</dcterms:created>
  <dcterms:modified xsi:type="dcterms:W3CDTF">2013-04-12T11:47:11Z</dcterms:modified>
</cp:coreProperties>
</file>